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63" r:id="rId5"/>
    <p:sldId id="264" r:id="rId6"/>
    <p:sldId id="267" r:id="rId7"/>
    <p:sldId id="257" r:id="rId8"/>
    <p:sldId id="258" r:id="rId9"/>
    <p:sldId id="259" r:id="rId10"/>
    <p:sldId id="260" r:id="rId11"/>
    <p:sldId id="261" r:id="rId12"/>
    <p:sldId id="262" r:id="rId13"/>
    <p:sldId id="269" r:id="rId14"/>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smtClean="0"/>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smtClean="0"/>
              <a:t>Click to edit Master subtitle style</a:t>
            </a:r>
            <a:endParaRPr lang="zh-HK" altLang="en-US"/>
          </a:p>
        </p:txBody>
      </p:sp>
      <p:sp>
        <p:nvSpPr>
          <p:cNvPr id="4" name="Date Placeholder 3"/>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105595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68111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4217959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410532-4043-42A0-A90D-4EE57B6EF3E3}" type="datetime1">
              <a:rPr lang="en-US" altLang="zh-HK"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6095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142223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smtClean="0"/>
              <a:t>Edit Master text styles</a:t>
            </a:r>
          </a:p>
        </p:txBody>
      </p:sp>
      <p:sp>
        <p:nvSpPr>
          <p:cNvPr id="4" name="Date Placeholder 3"/>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274262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4"/>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232932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Date Placeholder 6"/>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364901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Date Placeholder 2"/>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269876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149384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smtClean="0"/>
              <a:t>Edit Master text styles</a:t>
            </a:r>
          </a:p>
        </p:txBody>
      </p:sp>
      <p:sp>
        <p:nvSpPr>
          <p:cNvPr id="5" name="Date Placeholder 4"/>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328370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smtClean="0"/>
              <a:t>Edit Master text styles</a:t>
            </a:r>
          </a:p>
        </p:txBody>
      </p:sp>
      <p:sp>
        <p:nvSpPr>
          <p:cNvPr id="5" name="Date Placeholder 4"/>
          <p:cNvSpPr>
            <a:spLocks noGrp="1"/>
          </p:cNvSpPr>
          <p:nvPr>
            <p:ph type="dt" sz="half" idx="10"/>
          </p:nvPr>
        </p:nvSpPr>
        <p:spPr/>
        <p:txBody>
          <a:bodyPr/>
          <a:lstStyle/>
          <a:p>
            <a:fld id="{70F07E0E-A526-45BD-BE14-B13B1BB42010}" type="datetimeFigureOut">
              <a:rPr lang="zh-HK" altLang="en-US" smtClean="0"/>
              <a:t>17/3/2022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56946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smtClean="0"/>
              <a:t>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07E0E-A526-45BD-BE14-B13B1BB42010}" type="datetimeFigureOut">
              <a:rPr lang="zh-HK" altLang="en-US" smtClean="0"/>
              <a:t>17/3/2022</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D696A-EB48-43C1-8056-A136E7C790C2}" type="slidenum">
              <a:rPr lang="zh-HK" altLang="en-US" smtClean="0"/>
              <a:t>‹#›</a:t>
            </a:fld>
            <a:endParaRPr lang="zh-HK" altLang="en-US"/>
          </a:p>
        </p:txBody>
      </p:sp>
    </p:spTree>
    <p:extLst>
      <p:ext uri="{BB962C8B-B14F-4D97-AF65-F5344CB8AC3E}">
        <p14:creationId xmlns:p14="http://schemas.microsoft.com/office/powerpoint/2010/main" val="3952753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qr.page/g/3ZbnGpFBcgP"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qr.page/g/22NJ10RNFpx"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qr.page/g/31qFOjnFlsj"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qr.page/g/2UcmvTElmu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59382"/>
          </a:xfrm>
        </p:spPr>
        <p:txBody>
          <a:bodyPr/>
          <a:lstStyle/>
          <a:p>
            <a:r>
              <a:rPr lang="zh-TW" altLang="en-US" b="1" dirty="0" smtClean="0"/>
              <a:t>體能活動介紹</a:t>
            </a:r>
            <a:endParaRPr lang="zh-HK" altLang="en-US" b="1" dirty="0"/>
          </a:p>
        </p:txBody>
      </p:sp>
      <p:sp>
        <p:nvSpPr>
          <p:cNvPr id="3" name="Subtitle 2"/>
          <p:cNvSpPr>
            <a:spLocks noGrp="1"/>
          </p:cNvSpPr>
          <p:nvPr>
            <p:ph type="subTitle" idx="1"/>
          </p:nvPr>
        </p:nvSpPr>
        <p:spPr/>
        <p:txBody>
          <a:bodyPr/>
          <a:lstStyle/>
          <a:p>
            <a:r>
              <a:rPr lang="zh-TW" altLang="en-US" b="1" dirty="0" smtClean="0"/>
              <a:t>教育局課程發展處</a:t>
            </a:r>
            <a:endParaRPr lang="en-US" altLang="zh-TW" b="1" dirty="0" smtClean="0"/>
          </a:p>
          <a:p>
            <a:r>
              <a:rPr lang="zh-TW" altLang="en-US" b="1" dirty="0" smtClean="0"/>
              <a:t>體育組</a:t>
            </a:r>
            <a:endParaRPr lang="en-US" altLang="zh-TW" b="1" dirty="0" smtClean="0"/>
          </a:p>
          <a:p>
            <a:r>
              <a:rPr lang="en-US" altLang="zh-HK" b="1" dirty="0" smtClean="0"/>
              <a:t>2022</a:t>
            </a:r>
            <a:endParaRPr lang="zh-HK" altLang="en-US" b="1" dirty="0"/>
          </a:p>
        </p:txBody>
      </p:sp>
      <p:pic>
        <p:nvPicPr>
          <p:cNvPr id="4" name="Picture 3"/>
          <p:cNvPicPr>
            <a:picLocks noChangeAspect="1"/>
          </p:cNvPicPr>
          <p:nvPr/>
        </p:nvPicPr>
        <p:blipFill>
          <a:blip r:embed="rId2"/>
          <a:stretch>
            <a:fillRect/>
          </a:stretch>
        </p:blipFill>
        <p:spPr>
          <a:xfrm>
            <a:off x="363399" y="141805"/>
            <a:ext cx="2591025" cy="2347163"/>
          </a:xfrm>
          <a:prstGeom prst="rect">
            <a:avLst/>
          </a:prstGeom>
          <a:solidFill>
            <a:schemeClr val="accent1">
              <a:alpha val="70000"/>
            </a:schemeClr>
          </a:solidFill>
        </p:spPr>
      </p:pic>
    </p:spTree>
    <p:extLst>
      <p:ext uri="{BB962C8B-B14F-4D97-AF65-F5344CB8AC3E}">
        <p14:creationId xmlns:p14="http://schemas.microsoft.com/office/powerpoint/2010/main" val="17091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訓練動作介紹</a:t>
            </a:r>
            <a:endParaRPr lang="zh-HK" altLang="en-US" dirty="0"/>
          </a:p>
        </p:txBody>
      </p:sp>
      <p:sp>
        <p:nvSpPr>
          <p:cNvPr id="3" name="Content Placeholder 2"/>
          <p:cNvSpPr>
            <a:spLocks noGrp="1"/>
          </p:cNvSpPr>
          <p:nvPr>
            <p:ph idx="1"/>
          </p:nvPr>
        </p:nvSpPr>
        <p:spPr/>
        <p:txBody>
          <a:bodyPr>
            <a:normAutofit/>
          </a:bodyPr>
          <a:lstStyle/>
          <a:p>
            <a:r>
              <a:rPr lang="zh-TW" altLang="zh-HK" b="1" dirty="0" smtClean="0"/>
              <a:t>俯臥</a:t>
            </a:r>
            <a:r>
              <a:rPr lang="zh-TW" altLang="zh-HK" b="1" dirty="0"/>
              <a:t>撐</a:t>
            </a:r>
            <a:r>
              <a:rPr lang="en-US" altLang="zh-HK" b="1" dirty="0"/>
              <a:t> Push </a:t>
            </a:r>
            <a:r>
              <a:rPr lang="en-US" altLang="zh-HK" b="1" dirty="0" smtClean="0"/>
              <a:t>up</a:t>
            </a:r>
          </a:p>
          <a:p>
            <a:r>
              <a:rPr lang="zh-TW" altLang="en-US" b="1" dirty="0" smtClean="0"/>
              <a:t>訓練部位</a:t>
            </a:r>
            <a:r>
              <a:rPr lang="en-US" altLang="zh-TW" b="1" dirty="0" smtClean="0"/>
              <a:t>﹕</a:t>
            </a:r>
            <a:r>
              <a:rPr lang="zh-TW" altLang="en-US" b="1" dirty="0" smtClean="0"/>
              <a:t>上肢肌肉</a:t>
            </a:r>
            <a:endParaRPr lang="zh-TW" altLang="zh-HK" b="1" dirty="0"/>
          </a:p>
          <a:p>
            <a:r>
              <a:rPr lang="zh-TW" altLang="en-US" b="1" dirty="0" smtClean="0"/>
              <a:t>影片連結</a:t>
            </a:r>
            <a:r>
              <a:rPr lang="en-US" altLang="zh-TW" b="1" dirty="0" smtClean="0"/>
              <a:t>﹕</a:t>
            </a:r>
            <a:r>
              <a:rPr lang="en-US" altLang="zh-HK" u="sng" dirty="0">
                <a:hlinkClick r:id="rId2"/>
              </a:rPr>
              <a:t>https://</a:t>
            </a:r>
            <a:r>
              <a:rPr lang="en-US" altLang="zh-HK" u="sng" dirty="0" smtClean="0">
                <a:hlinkClick r:id="rId2"/>
              </a:rPr>
              <a:t>qr.page/g/3ZbnGpFBcgP </a:t>
            </a:r>
            <a:endParaRPr lang="en-US" altLang="zh-TW" b="1" dirty="0" smtClean="0">
              <a:solidFill>
                <a:srgbClr val="FF0000"/>
              </a:solidFill>
            </a:endParaRPr>
          </a:p>
          <a:p>
            <a:r>
              <a:rPr lang="zh-TW" altLang="en-US" b="1" dirty="0" smtClean="0">
                <a:solidFill>
                  <a:srgbClr val="FF0000"/>
                </a:solidFill>
              </a:rPr>
              <a:t>動作注意事項</a:t>
            </a:r>
            <a:r>
              <a:rPr lang="en-US" altLang="zh-TW" b="1" dirty="0" smtClean="0">
                <a:solidFill>
                  <a:srgbClr val="FF0000"/>
                </a:solidFill>
              </a:rPr>
              <a:t>﹕</a:t>
            </a:r>
          </a:p>
          <a:p>
            <a:r>
              <a:rPr lang="zh-TW" altLang="en-US" dirty="0" smtClean="0"/>
              <a:t>雙手</a:t>
            </a:r>
            <a:r>
              <a:rPr lang="zh-TW" altLang="en-US" dirty="0"/>
              <a:t>略寬於肩，雙腳併攏</a:t>
            </a:r>
            <a:r>
              <a:rPr lang="zh-TW" altLang="en-US" dirty="0" smtClean="0"/>
              <a:t>，</a:t>
            </a:r>
            <a:endParaRPr lang="en-US" altLang="zh-TW" dirty="0" smtClean="0"/>
          </a:p>
          <a:p>
            <a:r>
              <a:rPr lang="zh-TW" altLang="en-US" dirty="0" smtClean="0"/>
              <a:t>挺胸</a:t>
            </a:r>
            <a:r>
              <a:rPr lang="zh-TW" altLang="en-US" dirty="0"/>
              <a:t>收緊腰</a:t>
            </a:r>
            <a:r>
              <a:rPr lang="zh-TW" altLang="en-US" dirty="0" smtClean="0"/>
              <a:t>腹部</a:t>
            </a:r>
            <a:endParaRPr lang="en-US" altLang="zh-TW" dirty="0"/>
          </a:p>
          <a:p>
            <a:r>
              <a:rPr lang="zh-TW" altLang="en-US" dirty="0" smtClean="0"/>
              <a:t>屈</a:t>
            </a:r>
            <a:r>
              <a:rPr lang="zh-TW" altLang="en-US" dirty="0"/>
              <a:t>肘讓重心下降至胸部快貼近地面</a:t>
            </a:r>
            <a:r>
              <a:rPr lang="en-US" altLang="zh-TW" dirty="0"/>
              <a:t>1</a:t>
            </a:r>
            <a:r>
              <a:rPr lang="zh-TW" altLang="en-US" dirty="0"/>
              <a:t>厘米的</a:t>
            </a:r>
            <a:r>
              <a:rPr lang="zh-TW" altLang="en-US" dirty="0" smtClean="0"/>
              <a:t>位置</a:t>
            </a:r>
            <a:endParaRPr lang="zh-TW" altLang="en-US" dirty="0"/>
          </a:p>
        </p:txBody>
      </p:sp>
      <p:pic>
        <p:nvPicPr>
          <p:cNvPr id="6" name="Picture 5"/>
          <p:cNvPicPr>
            <a:picLocks noChangeAspect="1"/>
          </p:cNvPicPr>
          <p:nvPr/>
        </p:nvPicPr>
        <p:blipFill>
          <a:blip r:embed="rId3"/>
          <a:stretch>
            <a:fillRect/>
          </a:stretch>
        </p:blipFill>
        <p:spPr>
          <a:xfrm>
            <a:off x="7323243" y="189330"/>
            <a:ext cx="4335647" cy="259237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853651293"/>
              </p:ext>
            </p:extLst>
          </p:nvPr>
        </p:nvGraphicFramePr>
        <p:xfrm>
          <a:off x="2182091" y="5465719"/>
          <a:ext cx="8127999" cy="1280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67975823"/>
                    </a:ext>
                  </a:extLst>
                </a:gridCol>
                <a:gridCol w="2709333">
                  <a:extLst>
                    <a:ext uri="{9D8B030D-6E8A-4147-A177-3AD203B41FA5}">
                      <a16:colId xmlns:a16="http://schemas.microsoft.com/office/drawing/2014/main" val="3167554489"/>
                    </a:ext>
                  </a:extLst>
                </a:gridCol>
                <a:gridCol w="2709333">
                  <a:extLst>
                    <a:ext uri="{9D8B030D-6E8A-4147-A177-3AD203B41FA5}">
                      <a16:colId xmlns:a16="http://schemas.microsoft.com/office/drawing/2014/main" val="2355872580"/>
                    </a:ext>
                  </a:extLst>
                </a:gridCol>
              </a:tblGrid>
              <a:tr h="370840">
                <a:tc>
                  <a:txBody>
                    <a:bodyPr/>
                    <a:lstStyle/>
                    <a:p>
                      <a:r>
                        <a:rPr lang="zh-TW" altLang="en-US" sz="2400" b="1" dirty="0" smtClean="0"/>
                        <a:t>初</a:t>
                      </a:r>
                      <a:r>
                        <a:rPr lang="zh-TW" altLang="en-US" sz="2400" dirty="0" smtClean="0"/>
                        <a:t>階</a:t>
                      </a:r>
                      <a:r>
                        <a:rPr lang="zh-TW" altLang="en-US" sz="2400" b="1" dirty="0" smtClean="0"/>
                        <a:t>動作</a:t>
                      </a:r>
                      <a:endParaRPr lang="zh-HK" altLang="en-US" sz="2400" b="1" dirty="0"/>
                    </a:p>
                  </a:txBody>
                  <a:tcPr/>
                </a:tc>
                <a:tc>
                  <a:txBody>
                    <a:bodyPr/>
                    <a:lstStyle/>
                    <a:p>
                      <a:r>
                        <a:rPr lang="zh-TW" altLang="en-US" sz="2400" b="1" dirty="0" smtClean="0"/>
                        <a:t>中</a:t>
                      </a:r>
                      <a:r>
                        <a:rPr lang="zh-TW" altLang="en-US" sz="2400" dirty="0" smtClean="0"/>
                        <a:t>階</a:t>
                      </a:r>
                      <a:r>
                        <a:rPr lang="zh-TW" altLang="en-US" sz="2400" b="1" dirty="0" smtClean="0"/>
                        <a:t>動作</a:t>
                      </a:r>
                      <a:endParaRPr lang="en-US" altLang="zh-TW" sz="2400" b="1" dirty="0" smtClean="0"/>
                    </a:p>
                    <a:p>
                      <a:r>
                        <a:rPr lang="en-US" altLang="zh-TW" sz="2400" b="1" dirty="0" smtClean="0"/>
                        <a:t>(</a:t>
                      </a:r>
                      <a:r>
                        <a:rPr lang="en-US" altLang="zh-TW" sz="2400" b="1" dirty="0" err="1" smtClean="0"/>
                        <a:t>RoboCoach</a:t>
                      </a:r>
                      <a:r>
                        <a:rPr lang="en-US" altLang="zh-TW" sz="2400" b="1" dirty="0" smtClean="0"/>
                        <a:t> </a:t>
                      </a:r>
                      <a:r>
                        <a:rPr lang="zh-TW" altLang="en-US" sz="2400" b="1" dirty="0" smtClean="0"/>
                        <a:t>動作</a:t>
                      </a:r>
                      <a:r>
                        <a:rPr lang="en-US" altLang="zh-TW" sz="2400" b="1" dirty="0" smtClean="0"/>
                        <a:t>)</a:t>
                      </a:r>
                      <a:endParaRPr lang="zh-HK" altLang="en-US" sz="2400" b="1" dirty="0"/>
                    </a:p>
                  </a:txBody>
                  <a:tcPr/>
                </a:tc>
                <a:tc>
                  <a:txBody>
                    <a:bodyPr/>
                    <a:lstStyle/>
                    <a:p>
                      <a:r>
                        <a:rPr lang="zh-TW" altLang="en-US" sz="2400" b="1" dirty="0" smtClean="0"/>
                        <a:t>高</a:t>
                      </a:r>
                      <a:r>
                        <a:rPr lang="zh-TW" altLang="en-US" sz="2400" dirty="0" smtClean="0"/>
                        <a:t>階</a:t>
                      </a:r>
                      <a:r>
                        <a:rPr lang="zh-TW" altLang="en-US" sz="2400" b="1" dirty="0" smtClean="0"/>
                        <a:t>動作</a:t>
                      </a:r>
                      <a:endParaRPr lang="zh-HK" altLang="en-US" sz="2400" b="1" dirty="0"/>
                    </a:p>
                  </a:txBody>
                  <a:tcPr/>
                </a:tc>
                <a:extLst>
                  <a:ext uri="{0D108BD9-81ED-4DB2-BD59-A6C34878D82A}">
                    <a16:rowId xmlns:a16="http://schemas.microsoft.com/office/drawing/2014/main" val="3527046895"/>
                  </a:ext>
                </a:extLst>
              </a:tr>
              <a:tr h="370840">
                <a:tc>
                  <a:txBody>
                    <a:bodyPr/>
                    <a:lstStyle/>
                    <a:p>
                      <a:r>
                        <a:rPr lang="zh-TW" altLang="en-US" sz="2400" b="1" dirty="0" smtClean="0">
                          <a:solidFill>
                            <a:srgbClr val="000000"/>
                          </a:solidFill>
                          <a:latin typeface="新細明體" panose="02020500000000000000" pitchFamily="18" charset="-120"/>
                        </a:rPr>
                        <a:t>膝部觸地</a:t>
                      </a:r>
                      <a:r>
                        <a:rPr lang="zh-TW" altLang="en-US" sz="2400" b="1" dirty="0" smtClean="0"/>
                        <a:t> </a:t>
                      </a:r>
                      <a:endParaRPr lang="zh-HK" altLang="en-US" sz="2400" b="1" dirty="0"/>
                    </a:p>
                  </a:txBody>
                  <a:tcPr/>
                </a:tc>
                <a:tc>
                  <a:txBody>
                    <a:bodyPr/>
                    <a:lstStyle/>
                    <a:p>
                      <a:r>
                        <a:rPr lang="zh-TW" altLang="en-US" sz="2400" b="1" dirty="0" smtClean="0"/>
                        <a:t>直腿</a:t>
                      </a:r>
                      <a:endParaRPr lang="zh-HK" altLang="en-US" sz="2400" b="1" dirty="0"/>
                    </a:p>
                  </a:txBody>
                  <a:tcPr/>
                </a:tc>
                <a:tc>
                  <a:txBody>
                    <a:bodyPr/>
                    <a:lstStyle/>
                    <a:p>
                      <a:r>
                        <a:rPr lang="zh-TW" altLang="en-US" sz="2400" b="1" dirty="0" smtClean="0"/>
                        <a:t>抬高腿 </a:t>
                      </a:r>
                    </a:p>
                  </a:txBody>
                  <a:tcPr/>
                </a:tc>
                <a:extLst>
                  <a:ext uri="{0D108BD9-81ED-4DB2-BD59-A6C34878D82A}">
                    <a16:rowId xmlns:a16="http://schemas.microsoft.com/office/drawing/2014/main" val="717736969"/>
                  </a:ext>
                </a:extLst>
              </a:tr>
            </a:tbl>
          </a:graphicData>
        </a:graphic>
      </p:graphicFrame>
      <p:pic>
        <p:nvPicPr>
          <p:cNvPr id="5" name="Picture 4"/>
          <p:cNvPicPr>
            <a:picLocks noChangeAspect="1"/>
          </p:cNvPicPr>
          <p:nvPr/>
        </p:nvPicPr>
        <p:blipFill>
          <a:blip r:embed="rId4"/>
          <a:stretch>
            <a:fillRect/>
          </a:stretch>
        </p:blipFill>
        <p:spPr>
          <a:xfrm>
            <a:off x="9711890" y="2942315"/>
            <a:ext cx="1946999" cy="1946999"/>
          </a:xfrm>
          <a:prstGeom prst="rect">
            <a:avLst/>
          </a:prstGeom>
        </p:spPr>
      </p:pic>
    </p:spTree>
    <p:extLst>
      <p:ext uri="{BB962C8B-B14F-4D97-AF65-F5344CB8AC3E}">
        <p14:creationId xmlns:p14="http://schemas.microsoft.com/office/powerpoint/2010/main" val="284574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訓練動作介紹</a:t>
            </a:r>
            <a:endParaRPr lang="zh-HK" altLang="en-US" dirty="0"/>
          </a:p>
        </p:txBody>
      </p:sp>
      <p:sp>
        <p:nvSpPr>
          <p:cNvPr id="3" name="Content Placeholder 2"/>
          <p:cNvSpPr>
            <a:spLocks noGrp="1"/>
          </p:cNvSpPr>
          <p:nvPr>
            <p:ph idx="1"/>
          </p:nvPr>
        </p:nvSpPr>
        <p:spPr/>
        <p:txBody>
          <a:bodyPr>
            <a:normAutofit/>
          </a:bodyPr>
          <a:lstStyle/>
          <a:p>
            <a:r>
              <a:rPr lang="zh-TW" altLang="zh-HK" b="1" dirty="0" smtClean="0"/>
              <a:t>高</a:t>
            </a:r>
            <a:r>
              <a:rPr lang="zh-TW" altLang="zh-HK" b="1" dirty="0"/>
              <a:t>抬腿</a:t>
            </a:r>
            <a:r>
              <a:rPr lang="en-US" altLang="zh-HK" b="1" dirty="0"/>
              <a:t> High </a:t>
            </a:r>
            <a:r>
              <a:rPr lang="en-US" altLang="zh-HK" b="1" dirty="0" smtClean="0"/>
              <a:t>Knees</a:t>
            </a:r>
          </a:p>
          <a:p>
            <a:r>
              <a:rPr lang="zh-TW" altLang="en-US" b="1" dirty="0" smtClean="0"/>
              <a:t>訓練部位</a:t>
            </a:r>
            <a:r>
              <a:rPr lang="en-US" altLang="zh-TW" b="1" dirty="0" smtClean="0"/>
              <a:t>﹕</a:t>
            </a:r>
            <a:r>
              <a:rPr lang="zh-TW" altLang="en-US" b="1" dirty="0" smtClean="0"/>
              <a:t>下肢肌肉</a:t>
            </a:r>
            <a:endParaRPr lang="zh-TW" altLang="zh-HK" b="1" dirty="0"/>
          </a:p>
          <a:p>
            <a:r>
              <a:rPr lang="zh-TW" altLang="en-US" b="1" dirty="0" smtClean="0"/>
              <a:t>影片連結</a:t>
            </a:r>
            <a:r>
              <a:rPr lang="en-US" altLang="zh-TW" b="1" dirty="0" smtClean="0"/>
              <a:t>﹕</a:t>
            </a:r>
            <a:r>
              <a:rPr lang="en-US" altLang="zh-HK" u="sng" dirty="0">
                <a:hlinkClick r:id="rId2"/>
              </a:rPr>
              <a:t>https://</a:t>
            </a:r>
            <a:r>
              <a:rPr lang="en-US" altLang="zh-HK" u="sng" dirty="0" smtClean="0">
                <a:hlinkClick r:id="rId2"/>
              </a:rPr>
              <a:t>qr.page/g/22NJ10RNFpx</a:t>
            </a:r>
            <a:endParaRPr lang="en-US" altLang="zh-TW" b="1" dirty="0" smtClean="0">
              <a:solidFill>
                <a:srgbClr val="FF0000"/>
              </a:solidFill>
            </a:endParaRPr>
          </a:p>
          <a:p>
            <a:r>
              <a:rPr lang="zh-TW" altLang="en-US" b="1" dirty="0" smtClean="0">
                <a:solidFill>
                  <a:srgbClr val="FF0000"/>
                </a:solidFill>
              </a:rPr>
              <a:t>動作注意事項</a:t>
            </a:r>
            <a:r>
              <a:rPr lang="en-US" altLang="zh-TW" b="1" dirty="0" smtClean="0">
                <a:solidFill>
                  <a:srgbClr val="FF0000"/>
                </a:solidFill>
              </a:rPr>
              <a:t>﹕</a:t>
            </a:r>
            <a:endParaRPr lang="en-US" altLang="zh-HK" dirty="0" smtClean="0"/>
          </a:p>
          <a:p>
            <a:r>
              <a:rPr lang="zh-TW" altLang="en-US" dirty="0" smtClean="0"/>
              <a:t>整個過程上身應始終保持挺直並目視正前方。</a:t>
            </a:r>
            <a:endParaRPr lang="en-US" altLang="zh-TW" dirty="0" smtClean="0"/>
          </a:p>
          <a:p>
            <a:r>
              <a:rPr lang="zh-TW" altLang="en-US" dirty="0" smtClean="0"/>
              <a:t>雙手在抬腿時跟著擺動。</a:t>
            </a:r>
            <a:endParaRPr lang="en-US" altLang="zh-TW" dirty="0" smtClean="0"/>
          </a:p>
          <a:p>
            <a:endParaRPr lang="zh-HK" altLang="en-US" dirty="0"/>
          </a:p>
        </p:txBody>
      </p:sp>
      <p:pic>
        <p:nvPicPr>
          <p:cNvPr id="5" name="Picture 4"/>
          <p:cNvPicPr>
            <a:picLocks noChangeAspect="1"/>
          </p:cNvPicPr>
          <p:nvPr/>
        </p:nvPicPr>
        <p:blipFill>
          <a:blip r:embed="rId3"/>
          <a:stretch>
            <a:fillRect/>
          </a:stretch>
        </p:blipFill>
        <p:spPr>
          <a:xfrm>
            <a:off x="7883091" y="365125"/>
            <a:ext cx="3920259" cy="2335418"/>
          </a:xfrm>
          <a:prstGeom prst="rect">
            <a:avLst/>
          </a:prstGeom>
        </p:spPr>
      </p:pic>
      <p:sp>
        <p:nvSpPr>
          <p:cNvPr id="6" name="Rectangle 5"/>
          <p:cNvSpPr/>
          <p:nvPr/>
        </p:nvSpPr>
        <p:spPr>
          <a:xfrm>
            <a:off x="388650" y="5665569"/>
            <a:ext cx="6096000" cy="369332"/>
          </a:xfrm>
          <a:prstGeom prst="rect">
            <a:avLst/>
          </a:prstGeom>
        </p:spPr>
        <p:txBody>
          <a:bodyPr>
            <a:spAutoFit/>
          </a:bodyPr>
          <a:lstStyle/>
          <a:p>
            <a:r>
              <a:rPr lang="zh-TW" altLang="en-US" dirty="0" smtClean="0"/>
              <a:t>		</a:t>
            </a:r>
            <a:endParaRPr lang="zh-TW" altLang="en-US" dirty="0"/>
          </a:p>
        </p:txBody>
      </p:sp>
      <p:graphicFrame>
        <p:nvGraphicFramePr>
          <p:cNvPr id="7" name="Table 6"/>
          <p:cNvGraphicFramePr>
            <a:graphicFrameLocks noGrp="1"/>
          </p:cNvGraphicFramePr>
          <p:nvPr>
            <p:extLst>
              <p:ext uri="{D42A27DB-BD31-4B8C-83A1-F6EECF244321}">
                <p14:modId xmlns:p14="http://schemas.microsoft.com/office/powerpoint/2010/main" val="3550973063"/>
              </p:ext>
            </p:extLst>
          </p:nvPr>
        </p:nvGraphicFramePr>
        <p:xfrm>
          <a:off x="3158837" y="5027275"/>
          <a:ext cx="8127999" cy="1645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67975823"/>
                    </a:ext>
                  </a:extLst>
                </a:gridCol>
                <a:gridCol w="2709333">
                  <a:extLst>
                    <a:ext uri="{9D8B030D-6E8A-4147-A177-3AD203B41FA5}">
                      <a16:colId xmlns:a16="http://schemas.microsoft.com/office/drawing/2014/main" val="3167554489"/>
                    </a:ext>
                  </a:extLst>
                </a:gridCol>
                <a:gridCol w="2709333">
                  <a:extLst>
                    <a:ext uri="{9D8B030D-6E8A-4147-A177-3AD203B41FA5}">
                      <a16:colId xmlns:a16="http://schemas.microsoft.com/office/drawing/2014/main" val="2355872580"/>
                    </a:ext>
                  </a:extLst>
                </a:gridCol>
              </a:tblGrid>
              <a:tr h="370840">
                <a:tc>
                  <a:txBody>
                    <a:bodyPr/>
                    <a:lstStyle/>
                    <a:p>
                      <a:r>
                        <a:rPr lang="zh-TW" altLang="en-US" sz="2400" b="1" dirty="0" smtClean="0"/>
                        <a:t>初</a:t>
                      </a:r>
                      <a:r>
                        <a:rPr lang="zh-TW" altLang="en-US" sz="2400" dirty="0" smtClean="0"/>
                        <a:t>階</a:t>
                      </a:r>
                      <a:r>
                        <a:rPr lang="zh-TW" altLang="en-US" sz="2400" b="1" dirty="0" smtClean="0"/>
                        <a:t>動作</a:t>
                      </a:r>
                      <a:endParaRPr lang="zh-HK" altLang="en-US" sz="2400" b="1" dirty="0"/>
                    </a:p>
                  </a:txBody>
                  <a:tcPr/>
                </a:tc>
                <a:tc>
                  <a:txBody>
                    <a:bodyPr/>
                    <a:lstStyle/>
                    <a:p>
                      <a:r>
                        <a:rPr lang="zh-TW" altLang="en-US" sz="2400" b="1" dirty="0" smtClean="0"/>
                        <a:t>中</a:t>
                      </a:r>
                      <a:r>
                        <a:rPr lang="zh-TW" altLang="en-US" sz="2400" dirty="0" smtClean="0"/>
                        <a:t>階</a:t>
                      </a:r>
                      <a:r>
                        <a:rPr lang="zh-TW" altLang="en-US" sz="2400" b="1" dirty="0" smtClean="0"/>
                        <a:t>動作</a:t>
                      </a:r>
                      <a:endParaRPr lang="en-US" altLang="zh-TW" sz="2400" b="1" dirty="0" smtClean="0"/>
                    </a:p>
                  </a:txBody>
                  <a:tcPr/>
                </a:tc>
                <a:tc>
                  <a:txBody>
                    <a:bodyPr/>
                    <a:lstStyle/>
                    <a:p>
                      <a:r>
                        <a:rPr lang="zh-TW" altLang="en-US" sz="2400" b="1" dirty="0" smtClean="0"/>
                        <a:t>高</a:t>
                      </a:r>
                      <a:r>
                        <a:rPr lang="zh-TW" altLang="en-US" sz="2400" dirty="0" smtClean="0"/>
                        <a:t>階</a:t>
                      </a:r>
                      <a:r>
                        <a:rPr lang="zh-TW" altLang="en-US" sz="2400" b="1" dirty="0" smtClean="0"/>
                        <a:t>動作</a:t>
                      </a:r>
                      <a:endParaRPr lang="en-US" altLang="zh-TW" sz="2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t>(</a:t>
                      </a:r>
                      <a:r>
                        <a:rPr lang="en-US" altLang="zh-TW" sz="2400" b="1" dirty="0" err="1" smtClean="0"/>
                        <a:t>RoboCoach</a:t>
                      </a:r>
                      <a:r>
                        <a:rPr lang="en-US" altLang="zh-TW" sz="2400" b="1" dirty="0" smtClean="0"/>
                        <a:t> </a:t>
                      </a:r>
                      <a:r>
                        <a:rPr lang="zh-TW" altLang="en-US" sz="2400" b="1" dirty="0" smtClean="0"/>
                        <a:t>動作</a:t>
                      </a:r>
                      <a:r>
                        <a:rPr lang="en-US" altLang="zh-TW" sz="2400" b="1" dirty="0" smtClean="0"/>
                        <a:t>)</a:t>
                      </a:r>
                      <a:endParaRPr lang="zh-HK" altLang="en-US" sz="2400" b="1" dirty="0" smtClean="0"/>
                    </a:p>
                  </a:txBody>
                  <a:tcPr/>
                </a:tc>
                <a:extLst>
                  <a:ext uri="{0D108BD9-81ED-4DB2-BD59-A6C34878D82A}">
                    <a16:rowId xmlns:a16="http://schemas.microsoft.com/office/drawing/2014/main" val="3527046895"/>
                  </a:ext>
                </a:extLst>
              </a:tr>
              <a:tr h="370840">
                <a:tc>
                  <a:txBody>
                    <a:bodyPr/>
                    <a:lstStyle/>
                    <a:p>
                      <a:r>
                        <a:rPr lang="zh-TW" altLang="en-US" sz="2400" b="1" dirty="0" smtClean="0"/>
                        <a:t>膝頭較低</a:t>
                      </a:r>
                      <a:endParaRPr lang="zh-HK" altLang="en-US" sz="2400" b="1" dirty="0"/>
                    </a:p>
                  </a:txBody>
                  <a:tcPr/>
                </a:tc>
                <a:tc>
                  <a:txBody>
                    <a:bodyPr/>
                    <a:lstStyle/>
                    <a:p>
                      <a:r>
                        <a:rPr lang="zh-TW" altLang="en-US" sz="2400" b="1" dirty="0" smtClean="0"/>
                        <a:t>膝頭抬至水平並在每三次加入靜止</a:t>
                      </a:r>
                      <a:endParaRPr lang="zh-HK" altLang="en-US" sz="2400" b="1" dirty="0"/>
                    </a:p>
                  </a:txBody>
                  <a:tcPr/>
                </a:tc>
                <a:tc>
                  <a:txBody>
                    <a:bodyPr/>
                    <a:lstStyle/>
                    <a:p>
                      <a:r>
                        <a:rPr lang="zh-TW" altLang="en-US" sz="2400" b="1" dirty="0" smtClean="0"/>
                        <a:t>高膝頭</a:t>
                      </a:r>
                      <a:r>
                        <a:rPr lang="en-US" altLang="zh-TW" sz="2400" b="1" dirty="0" smtClean="0"/>
                        <a:t>+</a:t>
                      </a:r>
                      <a:r>
                        <a:rPr lang="zh-TW" altLang="en-US" sz="2400" b="1" dirty="0" smtClean="0"/>
                        <a:t>快速度</a:t>
                      </a:r>
                      <a:endParaRPr lang="zh-TW" altLang="en-US" sz="2400" b="1" dirty="0"/>
                    </a:p>
                  </a:txBody>
                  <a:tcPr/>
                </a:tc>
                <a:extLst>
                  <a:ext uri="{0D108BD9-81ED-4DB2-BD59-A6C34878D82A}">
                    <a16:rowId xmlns:a16="http://schemas.microsoft.com/office/drawing/2014/main" val="717736969"/>
                  </a:ext>
                </a:extLst>
              </a:tr>
            </a:tbl>
          </a:graphicData>
        </a:graphic>
      </p:graphicFrame>
      <p:pic>
        <p:nvPicPr>
          <p:cNvPr id="9" name="Picture 8"/>
          <p:cNvPicPr>
            <a:picLocks noChangeAspect="1"/>
          </p:cNvPicPr>
          <p:nvPr/>
        </p:nvPicPr>
        <p:blipFill>
          <a:blip r:embed="rId4"/>
          <a:stretch>
            <a:fillRect/>
          </a:stretch>
        </p:blipFill>
        <p:spPr>
          <a:xfrm>
            <a:off x="9831366" y="3003082"/>
            <a:ext cx="1877347" cy="1877347"/>
          </a:xfrm>
          <a:prstGeom prst="rect">
            <a:avLst/>
          </a:prstGeom>
        </p:spPr>
      </p:pic>
    </p:spTree>
    <p:extLst>
      <p:ext uri="{BB962C8B-B14F-4D97-AF65-F5344CB8AC3E}">
        <p14:creationId xmlns:p14="http://schemas.microsoft.com/office/powerpoint/2010/main" val="3409921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endParaRPr lang="zh-TW" altLang="zh-HK" dirty="0"/>
          </a:p>
          <a:p>
            <a:r>
              <a:rPr lang="zh-TW" altLang="zh-HK" b="1" dirty="0" smtClean="0"/>
              <a:t>開</a:t>
            </a:r>
            <a:r>
              <a:rPr lang="zh-TW" altLang="zh-HK" b="1" dirty="0"/>
              <a:t>合跳</a:t>
            </a:r>
            <a:r>
              <a:rPr lang="en-US" altLang="zh-HK" b="1" dirty="0"/>
              <a:t> Star </a:t>
            </a:r>
            <a:r>
              <a:rPr lang="en-US" altLang="zh-HK" b="1" dirty="0" smtClean="0"/>
              <a:t>Jump</a:t>
            </a:r>
          </a:p>
          <a:p>
            <a:r>
              <a:rPr lang="zh-TW" altLang="en-US" b="1" dirty="0" smtClean="0"/>
              <a:t>訓練部位</a:t>
            </a:r>
            <a:r>
              <a:rPr lang="en-US" altLang="zh-TW" b="1" dirty="0" smtClean="0"/>
              <a:t>﹕</a:t>
            </a:r>
            <a:r>
              <a:rPr lang="zh-TW" altLang="en-US" b="1" dirty="0" smtClean="0"/>
              <a:t>全身</a:t>
            </a:r>
            <a:endParaRPr lang="zh-TW" altLang="zh-HK" b="1" dirty="0" smtClean="0"/>
          </a:p>
          <a:p>
            <a:r>
              <a:rPr lang="zh-TW" altLang="en-US" b="1" dirty="0" smtClean="0"/>
              <a:t>影片連結</a:t>
            </a:r>
            <a:r>
              <a:rPr lang="en-US" altLang="zh-TW" b="1" dirty="0"/>
              <a:t>﹕</a:t>
            </a:r>
            <a:r>
              <a:rPr lang="en-US" altLang="zh-TW" b="1" dirty="0">
                <a:hlinkClick r:id="rId2"/>
              </a:rPr>
              <a:t>https://</a:t>
            </a:r>
            <a:r>
              <a:rPr lang="en-US" altLang="zh-TW" b="1" dirty="0" smtClean="0">
                <a:hlinkClick r:id="rId2"/>
              </a:rPr>
              <a:t>qr.page/g/31qFOjnFlsj</a:t>
            </a:r>
            <a:endParaRPr lang="zh-TW" altLang="zh-HK" dirty="0" smtClean="0"/>
          </a:p>
          <a:p>
            <a:r>
              <a:rPr lang="zh-TW" altLang="en-US" b="1" dirty="0" smtClean="0">
                <a:solidFill>
                  <a:srgbClr val="FF0000"/>
                </a:solidFill>
              </a:rPr>
              <a:t>動作注意事項</a:t>
            </a:r>
            <a:r>
              <a:rPr lang="en-US" altLang="zh-TW" b="1" dirty="0" smtClean="0">
                <a:solidFill>
                  <a:srgbClr val="FF0000"/>
                </a:solidFill>
              </a:rPr>
              <a:t>﹕</a:t>
            </a:r>
          </a:p>
          <a:p>
            <a:r>
              <a:rPr lang="zh-HK" altLang="zh-HK" dirty="0"/>
              <a:t>保持身體挺直，頭頸自</a:t>
            </a:r>
            <a:r>
              <a:rPr lang="zh-TW" altLang="zh-HK" dirty="0"/>
              <a:t>然</a:t>
            </a:r>
            <a:r>
              <a:rPr lang="zh-HK" altLang="zh-HK" dirty="0"/>
              <a:t>面向前方，</a:t>
            </a:r>
            <a:r>
              <a:rPr lang="zh-TW" altLang="zh-HK" dirty="0"/>
              <a:t>雙腳併攏雙手自然下垂</a:t>
            </a:r>
            <a:r>
              <a:rPr lang="zh-HK" altLang="zh-HK" dirty="0"/>
              <a:t>並</a:t>
            </a:r>
            <a:r>
              <a:rPr lang="zh-TW" altLang="zh-HK" dirty="0"/>
              <a:t>靠近身體</a:t>
            </a:r>
            <a:r>
              <a:rPr lang="zh-HK" altLang="zh-HK" dirty="0"/>
              <a:t>兩</a:t>
            </a:r>
            <a:r>
              <a:rPr lang="zh-TW" altLang="zh-HK" dirty="0"/>
              <a:t>側</a:t>
            </a:r>
            <a:r>
              <a:rPr lang="zh-HK" altLang="zh-HK" dirty="0"/>
              <a:t>。</a:t>
            </a:r>
            <a:endParaRPr lang="zh-TW" altLang="zh-HK" dirty="0"/>
          </a:p>
          <a:p>
            <a:r>
              <a:rPr lang="zh-TW" altLang="zh-HK" dirty="0"/>
              <a:t>跳起時將雙腳往外側張開，雙手</a:t>
            </a:r>
            <a:r>
              <a:rPr lang="zh-HK" altLang="zh-HK" dirty="0"/>
              <a:t>自</a:t>
            </a:r>
            <a:r>
              <a:rPr lang="zh-TW" altLang="zh-HK" dirty="0"/>
              <a:t>然張開</a:t>
            </a:r>
            <a:r>
              <a:rPr lang="zh-HK" altLang="zh-HK" dirty="0"/>
              <a:t>，令整個身體成「</a:t>
            </a:r>
            <a:r>
              <a:rPr lang="en-US" altLang="zh-HK" dirty="0"/>
              <a:t>X</a:t>
            </a:r>
            <a:r>
              <a:rPr lang="zh-HK" altLang="zh-HK" dirty="0"/>
              <a:t>」形。</a:t>
            </a:r>
            <a:endParaRPr lang="zh-TW" altLang="zh-HK" dirty="0"/>
          </a:p>
          <a:p>
            <a:r>
              <a:rPr lang="zh-TW" altLang="zh-HK" dirty="0"/>
              <a:t>落地時</a:t>
            </a:r>
            <a:r>
              <a:rPr lang="zh-HK" altLang="zh-HK" dirty="0"/>
              <a:t>返回準</a:t>
            </a:r>
            <a:r>
              <a:rPr lang="zh-TW" altLang="zh-HK" dirty="0"/>
              <a:t>備</a:t>
            </a:r>
            <a:r>
              <a:rPr lang="zh-HK" altLang="zh-HK" dirty="0"/>
              <a:t>姿</a:t>
            </a:r>
            <a:r>
              <a:rPr lang="zh-TW" altLang="zh-HK" dirty="0"/>
              <a:t>勢</a:t>
            </a:r>
            <a:r>
              <a:rPr lang="zh-HK" altLang="zh-HK" dirty="0"/>
              <a:t>，跳躍過程中，雙腳屈膝緩衝，以保護膝蓋。</a:t>
            </a:r>
            <a:endParaRPr lang="zh-TW" altLang="zh-HK" dirty="0"/>
          </a:p>
          <a:p>
            <a:endParaRPr lang="en-US" altLang="zh-HK" dirty="0" smtClean="0"/>
          </a:p>
          <a:p>
            <a:endParaRPr lang="zh-TW" altLang="zh-HK" dirty="0"/>
          </a:p>
          <a:p>
            <a:endParaRPr lang="zh-HK" altLang="en-US"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smtClean="0"/>
              <a:t>訓練動作介紹</a:t>
            </a:r>
            <a:endParaRPr lang="zh-HK" altLang="en-US" dirty="0"/>
          </a:p>
        </p:txBody>
      </p:sp>
      <p:pic>
        <p:nvPicPr>
          <p:cNvPr id="2" name="Picture 1"/>
          <p:cNvPicPr>
            <a:picLocks noChangeAspect="1"/>
          </p:cNvPicPr>
          <p:nvPr/>
        </p:nvPicPr>
        <p:blipFill rotWithShape="1">
          <a:blip r:embed="rId3"/>
          <a:srcRect l="23112" t="5124" r="26919" b="11883"/>
          <a:stretch/>
        </p:blipFill>
        <p:spPr>
          <a:xfrm>
            <a:off x="8171848" y="214317"/>
            <a:ext cx="3486752" cy="3257541"/>
          </a:xfrm>
          <a:prstGeom prst="rect">
            <a:avLst/>
          </a:prstGeom>
        </p:spPr>
      </p:pic>
      <p:pic>
        <p:nvPicPr>
          <p:cNvPr id="5" name="Picture 4"/>
          <p:cNvPicPr>
            <a:picLocks noChangeAspect="1"/>
          </p:cNvPicPr>
          <p:nvPr/>
        </p:nvPicPr>
        <p:blipFill>
          <a:blip r:embed="rId4"/>
          <a:stretch>
            <a:fillRect/>
          </a:stretch>
        </p:blipFill>
        <p:spPr>
          <a:xfrm>
            <a:off x="6105225" y="1183907"/>
            <a:ext cx="1761823" cy="1761823"/>
          </a:xfrm>
          <a:prstGeom prst="rect">
            <a:avLst/>
          </a:prstGeom>
        </p:spPr>
      </p:pic>
    </p:spTree>
    <p:extLst>
      <p:ext uri="{BB962C8B-B14F-4D97-AF65-F5344CB8AC3E}">
        <p14:creationId xmlns:p14="http://schemas.microsoft.com/office/powerpoint/2010/main" val="90237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A close up of a logo&#10;&#10;Description automatically generated"/>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416056" y="2104610"/>
            <a:ext cx="2528975" cy="2528975"/>
          </a:xfrm>
          <a:prstGeom prst="rect">
            <a:avLst/>
          </a:prstGeom>
        </p:spPr>
      </p:pic>
      <p:pic>
        <p:nvPicPr>
          <p:cNvPr id="14" name="Picture 2" descr="https://www.edb.gov.hk/attachment/tc/curriculum-development/4-key-tasks/moral-civic/mpd2019/I%20c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2582" y="2194560"/>
            <a:ext cx="1850075" cy="2053238"/>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6D22F896-40B5-4ADD-8801-0D06FADFA095}" type="slidenum">
              <a:rPr lang="en-US" smtClean="0"/>
              <a:t>13</a:t>
            </a:fld>
            <a:endParaRPr lang="en-US" dirty="0"/>
          </a:p>
        </p:txBody>
      </p:sp>
      <p:sp>
        <p:nvSpPr>
          <p:cNvPr id="12" name="標題 12">
            <a:extLst>
              <a:ext uri="{FF2B5EF4-FFF2-40B4-BE49-F238E27FC236}">
                <a16:creationId xmlns:a16="http://schemas.microsoft.com/office/drawing/2014/main" id="{297E4B0D-61F4-4482-BB99-7FA366E8D165}"/>
              </a:ext>
            </a:extLst>
          </p:cNvPr>
          <p:cNvSpPr txBox="1">
            <a:spLocks/>
          </p:cNvSpPr>
          <p:nvPr/>
        </p:nvSpPr>
        <p:spPr>
          <a:xfrm>
            <a:off x="1067369" y="4753390"/>
            <a:ext cx="10118221" cy="1818007"/>
          </a:xfrm>
          <a:prstGeom prst="rect">
            <a:avLst/>
          </a:prstGeom>
        </p:spPr>
        <p:txBody>
          <a:bodyPr vert="horz" lIns="91440" tIns="45720" rIns="91440" bIns="45720" rtlCol="0" anchor="b">
            <a:normAutofit fontScale="9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 lvl="1" indent="-91440" algn="ctr" defTabSz="914400">
              <a:spcBef>
                <a:spcPts val="1200"/>
              </a:spcBef>
              <a:spcAft>
                <a:spcPts val="200"/>
              </a:spcAft>
            </a:pPr>
            <a:r>
              <a:rPr lang="zh-TW" altLang="en-US" sz="3200" b="1" kern="0" dirty="0">
                <a:solidFill>
                  <a:schemeClr val="tx1"/>
                </a:solidFill>
                <a:latin typeface="微軟正黑體" panose="020B0604030504040204" pitchFamily="34" charset="-120"/>
                <a:ea typeface="微軟正黑體" panose="020B0604030504040204" pitchFamily="34" charset="-120"/>
              </a:rPr>
              <a:t>世界衞生組織的建議</a:t>
            </a:r>
            <a:r>
              <a:rPr lang="zh-TW" altLang="en-US" sz="3200" b="1" kern="0" dirty="0" smtClean="0">
                <a:solidFill>
                  <a:schemeClr val="tx1"/>
                </a:solidFill>
                <a:latin typeface="微軟正黑體" panose="020B0604030504040204" pitchFamily="34" charset="-120"/>
                <a:ea typeface="微軟正黑體" panose="020B0604030504040204" pitchFamily="34" charset="-120"/>
              </a:rPr>
              <a:t>，</a:t>
            </a:r>
            <a:r>
              <a:rPr lang="en-US" altLang="zh-TW" sz="3200" b="1" kern="0" dirty="0">
                <a:latin typeface="微軟正黑體" panose="020B0604030504040204" pitchFamily="34" charset="-120"/>
                <a:ea typeface="微軟正黑體" panose="020B0604030504040204" pitchFamily="34" charset="-120"/>
              </a:rPr>
              <a:t>5-17</a:t>
            </a:r>
            <a:r>
              <a:rPr lang="zh-TW" altLang="en-US" sz="3200" b="1" kern="0" dirty="0">
                <a:latin typeface="微軟正黑體" panose="020B0604030504040204" pitchFamily="34" charset="-120"/>
                <a:ea typeface="微軟正黑體" panose="020B0604030504040204" pitchFamily="34" charset="-120"/>
              </a:rPr>
              <a:t>歲兒童及青少年應在一星期內，累積平均每天最少</a:t>
            </a:r>
            <a:r>
              <a:rPr lang="en-US" altLang="zh-TW" sz="3200" b="1" kern="0" dirty="0">
                <a:latin typeface="微軟正黑體" panose="020B0604030504040204" pitchFamily="34" charset="-120"/>
                <a:ea typeface="微軟正黑體" panose="020B0604030504040204" pitchFamily="34" charset="-120"/>
              </a:rPr>
              <a:t>60</a:t>
            </a:r>
            <a:r>
              <a:rPr lang="zh-TW" altLang="en-US" sz="3200" b="1" kern="0" dirty="0">
                <a:latin typeface="微軟正黑體" panose="020B0604030504040204" pitchFamily="34" charset="-120"/>
                <a:ea typeface="微軟正黑體" panose="020B0604030504040204" pitchFamily="34" charset="-120"/>
              </a:rPr>
              <a:t>分鐘中等強度至劇烈強度的體能活動。</a:t>
            </a:r>
            <a:r>
              <a:rPr lang="en-US" altLang="zh-TW" sz="3200" b="1" kern="0" dirty="0" smtClean="0">
                <a:solidFill>
                  <a:schemeClr val="tx1"/>
                </a:solidFill>
                <a:latin typeface="微軟正黑體" panose="020B0604030504040204" pitchFamily="34" charset="-120"/>
                <a:ea typeface="微軟正黑體" panose="020B0604030504040204" pitchFamily="34" charset="-120"/>
              </a:rPr>
              <a:t/>
            </a:r>
            <a:br>
              <a:rPr lang="en-US" altLang="zh-TW" sz="3200" b="1" kern="0" dirty="0" smtClean="0">
                <a:solidFill>
                  <a:schemeClr val="tx1"/>
                </a:solidFill>
                <a:latin typeface="微軟正黑體" panose="020B0604030504040204" pitchFamily="34" charset="-120"/>
                <a:ea typeface="微軟正黑體" panose="020B0604030504040204" pitchFamily="34" charset="-120"/>
              </a:rPr>
            </a:br>
            <a:r>
              <a:rPr lang="en-US" altLang="zh-TW" sz="1100" b="1" kern="0" dirty="0">
                <a:solidFill>
                  <a:schemeClr val="tx1"/>
                </a:solidFill>
                <a:latin typeface="微軟正黑體" panose="020B0604030504040204" pitchFamily="34" charset="-120"/>
                <a:ea typeface="微軟正黑體" panose="020B0604030504040204" pitchFamily="34" charset="-120"/>
              </a:rPr>
              <a:t/>
            </a:r>
            <a:br>
              <a:rPr lang="en-US" altLang="zh-TW" sz="1100" b="1" kern="0" dirty="0">
                <a:solidFill>
                  <a:schemeClr val="tx1"/>
                </a:solidFill>
                <a:latin typeface="微軟正黑體" panose="020B0604030504040204" pitchFamily="34" charset="-120"/>
                <a:ea typeface="微軟正黑體" panose="020B0604030504040204" pitchFamily="34" charset="-120"/>
              </a:rPr>
            </a:br>
            <a:r>
              <a:rPr lang="zh-TW" altLang="en-US" sz="3200" b="1" kern="0" dirty="0">
                <a:solidFill>
                  <a:schemeClr val="tx1"/>
                </a:solidFill>
                <a:latin typeface="微軟正黑體" panose="020B0604030504040204" pitchFamily="34" charset="-120"/>
                <a:ea typeface="微軟正黑體" panose="020B0604030504040204" pitchFamily="34" charset="-120"/>
              </a:rPr>
              <a:t>為自己訂立明確的目標，你一定做得到 </a:t>
            </a:r>
            <a:r>
              <a:rPr lang="en-US" altLang="zh-TW" sz="3200" b="1" kern="0" dirty="0">
                <a:solidFill>
                  <a:schemeClr val="tx1"/>
                </a:solidFill>
                <a:latin typeface="微軟正黑體" panose="020B0604030504040204" pitchFamily="34" charset="-120"/>
                <a:ea typeface="微軟正黑體" panose="020B0604030504040204" pitchFamily="34" charset="-120"/>
              </a:rPr>
              <a:t>!</a:t>
            </a:r>
            <a:r>
              <a:rPr lang="en-US" altLang="zh-TW" sz="2400" kern="0" dirty="0">
                <a:solidFill>
                  <a:sysClr val="windowText" lastClr="000000"/>
                </a:solidFill>
              </a:rPr>
              <a:t/>
            </a:r>
            <a:br>
              <a:rPr lang="en-US" altLang="zh-TW" sz="2400" kern="0" dirty="0">
                <a:solidFill>
                  <a:sysClr val="windowText" lastClr="000000"/>
                </a:solidFill>
              </a:rPr>
            </a:br>
            <a:endParaRPr lang="en-US" kern="0" dirty="0">
              <a:solidFill>
                <a:sysClr val="windowText" lastClr="000000"/>
              </a:solidFill>
            </a:endParaRPr>
          </a:p>
        </p:txBody>
      </p:sp>
    </p:spTree>
    <p:extLst>
      <p:ext uri="{BB962C8B-B14F-4D97-AF65-F5344CB8AC3E}">
        <p14:creationId xmlns:p14="http://schemas.microsoft.com/office/powerpoint/2010/main" val="830679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smtClean="0"/>
              <a:t>前言</a:t>
            </a:r>
            <a:endParaRPr lang="zh-HK" altLang="en-US" dirty="0"/>
          </a:p>
        </p:txBody>
      </p:sp>
      <p:sp>
        <p:nvSpPr>
          <p:cNvPr id="3" name="Content Placeholder 2"/>
          <p:cNvSpPr>
            <a:spLocks noGrp="1"/>
          </p:cNvSpPr>
          <p:nvPr>
            <p:ph idx="1"/>
          </p:nvPr>
        </p:nvSpPr>
        <p:spPr/>
        <p:txBody>
          <a:bodyPr/>
          <a:lstStyle/>
          <a:p>
            <a:r>
              <a:rPr lang="zh-TW" altLang="zh-HK" sz="3200" dirty="0"/>
              <a:t>協助學生建立活躍及健康的生活方式是</a:t>
            </a:r>
            <a:r>
              <a:rPr lang="zh-HK" altLang="zh-HK" sz="3200" dirty="0"/>
              <a:t>中小</a:t>
            </a:r>
            <a:r>
              <a:rPr lang="zh-TW" altLang="zh-HK" sz="3200" dirty="0"/>
              <a:t>學七</a:t>
            </a:r>
            <a:r>
              <a:rPr lang="zh-HK" altLang="zh-HK" sz="3200" dirty="0"/>
              <a:t>個學習</a:t>
            </a:r>
            <a:r>
              <a:rPr lang="zh-TW" altLang="zh-HK" sz="3200" dirty="0"/>
              <a:t>宗旨之一，</a:t>
            </a:r>
            <a:r>
              <a:rPr lang="zh-HK" altLang="zh-HK" sz="3200" dirty="0"/>
              <a:t>有</a:t>
            </a:r>
            <a:r>
              <a:rPr lang="zh-TW" altLang="zh-HK" sz="3200" dirty="0"/>
              <a:t>關</a:t>
            </a:r>
            <a:r>
              <a:rPr lang="zh-HK" altLang="zh-HK" sz="3200" dirty="0"/>
              <a:t>的學與教內</a:t>
            </a:r>
            <a:r>
              <a:rPr lang="zh-TW" altLang="zh-HK" sz="3200" dirty="0"/>
              <a:t>容</a:t>
            </a:r>
            <a:r>
              <a:rPr lang="zh-HK" altLang="zh-HK" sz="3200" dirty="0"/>
              <a:t>屬體育課堂學習的延伸部分</a:t>
            </a:r>
            <a:r>
              <a:rPr lang="zh-TW" altLang="zh-HK" sz="3200" dirty="0"/>
              <a:t>，</a:t>
            </a:r>
            <a:r>
              <a:rPr lang="zh-HK" altLang="zh-HK" sz="3200" dirty="0"/>
              <a:t>適合高小以上同學參</a:t>
            </a:r>
            <a:r>
              <a:rPr lang="zh-TW" altLang="zh-HK" sz="3200" dirty="0"/>
              <a:t>與</a:t>
            </a:r>
            <a:r>
              <a:rPr lang="zh-TW" altLang="zh-HK" sz="3200" dirty="0" smtClean="0"/>
              <a:t>。</a:t>
            </a:r>
            <a:endParaRPr lang="en-US" altLang="zh-TW" sz="3200" dirty="0" smtClean="0"/>
          </a:p>
          <a:p>
            <a:r>
              <a:rPr lang="zh-HK" altLang="zh-HK" sz="3200" dirty="0" smtClean="0"/>
              <a:t>配</a:t>
            </a:r>
            <a:r>
              <a:rPr lang="zh-TW" altLang="zh-HK" sz="3200" dirty="0"/>
              <a:t>合</a:t>
            </a:r>
            <a:r>
              <a:rPr lang="zh-HK" altLang="zh-HK" sz="3200" dirty="0"/>
              <a:t>「躍</a:t>
            </a:r>
            <a:r>
              <a:rPr lang="zh-TW" altLang="zh-HK" sz="3200" dirty="0"/>
              <a:t>動</a:t>
            </a:r>
            <a:r>
              <a:rPr lang="zh-HK" altLang="zh-HK" sz="3200" dirty="0"/>
              <a:t>校</a:t>
            </a:r>
            <a:r>
              <a:rPr lang="zh-TW" altLang="zh-HK" sz="3200" dirty="0"/>
              <a:t>園</a:t>
            </a:r>
            <a:r>
              <a:rPr lang="en-US" altLang="zh-HK" sz="3200" dirty="0"/>
              <a:t>  </a:t>
            </a:r>
            <a:r>
              <a:rPr lang="zh-HK" altLang="zh-HK" sz="3200" dirty="0"/>
              <a:t>活力人生」計</a:t>
            </a:r>
            <a:r>
              <a:rPr lang="zh-TW" altLang="zh-HK" sz="3200" dirty="0"/>
              <a:t>劃</a:t>
            </a:r>
            <a:r>
              <a:rPr lang="zh-HK" altLang="zh-HK" sz="3200" dirty="0"/>
              <a:t>的發</a:t>
            </a:r>
            <a:r>
              <a:rPr lang="zh-TW" altLang="zh-HK" sz="3200" dirty="0"/>
              <a:t>展，</a:t>
            </a:r>
            <a:r>
              <a:rPr lang="zh-HK" altLang="zh-HK" sz="3200" dirty="0"/>
              <a:t>同學可</a:t>
            </a:r>
            <a:r>
              <a:rPr lang="zh-TW" altLang="zh-HK" sz="3200" dirty="0"/>
              <a:t>以</a:t>
            </a:r>
            <a:r>
              <a:rPr lang="zh-HK" altLang="zh-HK" sz="3200" dirty="0"/>
              <a:t>透</a:t>
            </a:r>
            <a:r>
              <a:rPr lang="zh-TW" altLang="zh-HK" sz="3200" dirty="0"/>
              <a:t>過</a:t>
            </a:r>
            <a:r>
              <a:rPr lang="zh-HK" altLang="zh-HK" sz="3200" dirty="0"/>
              <a:t>參</a:t>
            </a:r>
            <a:r>
              <a:rPr lang="zh-TW" altLang="zh-HK" sz="3200" dirty="0"/>
              <a:t>與</a:t>
            </a:r>
            <a:r>
              <a:rPr lang="zh-HK" altLang="zh-HK" sz="3200" dirty="0"/>
              <a:t>多</a:t>
            </a:r>
            <a:r>
              <a:rPr lang="zh-TW" altLang="zh-HK" sz="3200" dirty="0"/>
              <a:t>元化</a:t>
            </a:r>
            <a:r>
              <a:rPr lang="zh-HK" altLang="zh-HK" sz="3200" dirty="0"/>
              <a:t>的體能活</a:t>
            </a:r>
            <a:r>
              <a:rPr lang="zh-TW" altLang="zh-HK" sz="3200" dirty="0"/>
              <a:t>動，</a:t>
            </a:r>
            <a:r>
              <a:rPr lang="zh-HK" altLang="zh-HK" sz="3200" dirty="0"/>
              <a:t>保持健</a:t>
            </a:r>
            <a:r>
              <a:rPr lang="zh-TW" altLang="zh-HK" sz="3200" dirty="0"/>
              <a:t>康</a:t>
            </a:r>
            <a:r>
              <a:rPr lang="zh-HK" altLang="zh-HK" sz="3200" dirty="0"/>
              <a:t>體魄</a:t>
            </a:r>
            <a:r>
              <a:rPr lang="zh-TW" altLang="zh-HK" sz="3200" dirty="0"/>
              <a:t>，培養正面的價值觀和態度，建立恆常運動的習慣</a:t>
            </a:r>
            <a:r>
              <a:rPr lang="zh-TW" altLang="zh-HK" sz="3200" dirty="0" smtClean="0"/>
              <a:t>。</a:t>
            </a:r>
            <a:endParaRPr lang="en-US" altLang="zh-TW" sz="3200" dirty="0" smtClean="0"/>
          </a:p>
          <a:p>
            <a:r>
              <a:rPr lang="zh-TW" altLang="zh-HK" sz="3200" dirty="0" smtClean="0"/>
              <a:t>家長</a:t>
            </a:r>
            <a:r>
              <a:rPr lang="zh-TW" altLang="zh-HK" sz="3200" dirty="0"/>
              <a:t>亦可</a:t>
            </a:r>
            <a:r>
              <a:rPr lang="zh-HK" altLang="zh-HK" sz="3200" dirty="0"/>
              <a:t>與子女共</a:t>
            </a:r>
            <a:r>
              <a:rPr lang="zh-TW" altLang="zh-HK" sz="3200" dirty="0"/>
              <a:t>同</a:t>
            </a:r>
            <a:r>
              <a:rPr lang="zh-HK" altLang="zh-HK" sz="3200" dirty="0"/>
              <a:t>參</a:t>
            </a:r>
            <a:r>
              <a:rPr lang="zh-TW" altLang="zh-HK" sz="3200" dirty="0"/>
              <a:t>與，促進親子關係。</a:t>
            </a:r>
          </a:p>
          <a:p>
            <a:endParaRPr lang="zh-HK" altLang="en-US" dirty="0"/>
          </a:p>
        </p:txBody>
      </p:sp>
    </p:spTree>
    <p:extLst>
      <p:ext uri="{BB962C8B-B14F-4D97-AF65-F5344CB8AC3E}">
        <p14:creationId xmlns:p14="http://schemas.microsoft.com/office/powerpoint/2010/main" val="3617214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b="1" dirty="0" smtClean="0"/>
              <a:t>簡介</a:t>
            </a:r>
            <a:endParaRPr lang="zh-HK" altLang="en-US" b="1" dirty="0"/>
          </a:p>
        </p:txBody>
      </p:sp>
      <p:sp>
        <p:nvSpPr>
          <p:cNvPr id="7" name="Content Placeholder 6"/>
          <p:cNvSpPr>
            <a:spLocks noGrp="1"/>
          </p:cNvSpPr>
          <p:nvPr>
            <p:ph idx="1"/>
          </p:nvPr>
        </p:nvSpPr>
        <p:spPr/>
        <p:txBody>
          <a:bodyPr/>
          <a:lstStyle/>
          <a:p>
            <a:r>
              <a:rPr lang="zh-TW" altLang="en-US" dirty="0" smtClean="0"/>
              <a:t>香港大學運動人工智能實驗室推出了一個體能運動評估流動應用程式</a:t>
            </a:r>
            <a:r>
              <a:rPr lang="zh-TW" altLang="en-US" dirty="0"/>
              <a:t>「</a:t>
            </a:r>
            <a:r>
              <a:rPr lang="en-US" altLang="zh-TW" b="1" dirty="0" err="1" smtClean="0"/>
              <a:t>RoboCoach</a:t>
            </a:r>
            <a:r>
              <a:rPr lang="zh-TW" altLang="en-US" dirty="0"/>
              <a:t>」</a:t>
            </a:r>
            <a:r>
              <a:rPr lang="zh-TW" altLang="en-US" dirty="0" smtClean="0"/>
              <a:t>，學生可以跟隨這程式做不同的體能活動。</a:t>
            </a:r>
            <a:endParaRPr lang="en-US" altLang="zh-TW" dirty="0" smtClean="0"/>
          </a:p>
          <a:p>
            <a:r>
              <a:rPr lang="zh-TW" altLang="en-US" dirty="0" smtClean="0"/>
              <a:t>體能活動包括</a:t>
            </a:r>
            <a:r>
              <a:rPr lang="zh-TW" altLang="zh-HK" b="1" dirty="0" smtClean="0"/>
              <a:t>深蹲</a:t>
            </a:r>
            <a:r>
              <a:rPr lang="en-US" altLang="zh-HK" b="1" dirty="0" smtClean="0"/>
              <a:t> (Squat)</a:t>
            </a:r>
            <a:r>
              <a:rPr lang="zh-TW" altLang="en-US" dirty="0" smtClean="0"/>
              <a:t>、</a:t>
            </a:r>
            <a:r>
              <a:rPr lang="zh-TW" altLang="zh-HK" b="1" dirty="0" smtClean="0"/>
              <a:t>平板支撐</a:t>
            </a:r>
            <a:r>
              <a:rPr lang="en-US" altLang="zh-HK" b="1" dirty="0" smtClean="0"/>
              <a:t> (Plank)</a:t>
            </a:r>
            <a:r>
              <a:rPr lang="zh-TW" altLang="en-US" b="1" dirty="0" smtClean="0"/>
              <a:t>、</a:t>
            </a:r>
            <a:r>
              <a:rPr lang="zh-TW" altLang="zh-HK" b="1" dirty="0" smtClean="0"/>
              <a:t>仰臥起坐</a:t>
            </a:r>
            <a:r>
              <a:rPr lang="en-US" altLang="zh-HK" b="1" dirty="0" smtClean="0"/>
              <a:t> (Sit-up)</a:t>
            </a:r>
            <a:r>
              <a:rPr lang="zh-TW" altLang="en-US" b="1" dirty="0" smtClean="0"/>
              <a:t>、</a:t>
            </a:r>
            <a:r>
              <a:rPr lang="zh-TW" altLang="zh-HK" b="1" dirty="0" smtClean="0"/>
              <a:t>俯臥撐</a:t>
            </a:r>
            <a:r>
              <a:rPr lang="en-US" altLang="zh-HK" b="1" dirty="0" smtClean="0"/>
              <a:t> (Push up)</a:t>
            </a:r>
            <a:r>
              <a:rPr lang="zh-TW" altLang="en-US" b="1" dirty="0" smtClean="0"/>
              <a:t>、</a:t>
            </a:r>
            <a:r>
              <a:rPr lang="en-US" altLang="zh-HK" dirty="0" smtClean="0"/>
              <a:t> </a:t>
            </a:r>
            <a:r>
              <a:rPr lang="zh-TW" altLang="zh-HK" b="1" dirty="0" smtClean="0"/>
              <a:t>高抬腿</a:t>
            </a:r>
            <a:r>
              <a:rPr lang="en-US" altLang="zh-HK" b="1" dirty="0" smtClean="0"/>
              <a:t> (High Knees)</a:t>
            </a:r>
            <a:r>
              <a:rPr lang="zh-TW" altLang="en-US" b="1" dirty="0" smtClean="0"/>
              <a:t>及</a:t>
            </a:r>
            <a:r>
              <a:rPr lang="zh-TW" altLang="zh-HK" b="1" dirty="0" smtClean="0"/>
              <a:t>開合跳</a:t>
            </a:r>
            <a:r>
              <a:rPr lang="en-US" altLang="zh-HK" b="1" dirty="0" smtClean="0"/>
              <a:t> (Star Jump)</a:t>
            </a:r>
            <a:r>
              <a:rPr lang="zh-TW" altLang="en-US" b="1" dirty="0" smtClean="0"/>
              <a:t>。</a:t>
            </a:r>
            <a:endParaRPr lang="en-US" altLang="zh-TW" b="1" dirty="0" smtClean="0"/>
          </a:p>
          <a:p>
            <a:r>
              <a:rPr lang="zh-TW" altLang="en-US" b="1" dirty="0" smtClean="0"/>
              <a:t>本簡報會介紹以上六個訓練動作並附上影片連結，希望令學生能更容易掌握動作及避免受傷。</a:t>
            </a:r>
            <a:endParaRPr lang="zh-TW" altLang="zh-HK" b="1" dirty="0" smtClean="0"/>
          </a:p>
          <a:p>
            <a:endParaRPr lang="zh-TW" altLang="zh-HK" b="1" dirty="0" smtClean="0"/>
          </a:p>
          <a:p>
            <a:endParaRPr lang="zh-TW" altLang="zh-HK" b="1" dirty="0" smtClean="0"/>
          </a:p>
          <a:p>
            <a:pPr marL="0" indent="0">
              <a:buNone/>
            </a:pPr>
            <a:endParaRPr lang="en-US" altLang="zh-HK" b="1" dirty="0" smtClean="0"/>
          </a:p>
          <a:p>
            <a:endParaRPr lang="en-US" altLang="zh-HK" b="1" dirty="0" smtClean="0"/>
          </a:p>
        </p:txBody>
      </p:sp>
    </p:spTree>
    <p:extLst>
      <p:ext uri="{BB962C8B-B14F-4D97-AF65-F5344CB8AC3E}">
        <p14:creationId xmlns:p14="http://schemas.microsoft.com/office/powerpoint/2010/main" val="3691634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影片使用方法</a:t>
            </a:r>
            <a:endParaRPr lang="zh-HK" altLang="en-US" b="1" dirty="0"/>
          </a:p>
        </p:txBody>
      </p:sp>
      <p:sp>
        <p:nvSpPr>
          <p:cNvPr id="3" name="Content Placeholder 2"/>
          <p:cNvSpPr>
            <a:spLocks noGrp="1"/>
          </p:cNvSpPr>
          <p:nvPr>
            <p:ph idx="1"/>
          </p:nvPr>
        </p:nvSpPr>
        <p:spPr>
          <a:xfrm>
            <a:off x="838200" y="1825625"/>
            <a:ext cx="10993582" cy="4351338"/>
          </a:xfrm>
        </p:spPr>
        <p:txBody>
          <a:bodyPr/>
          <a:lstStyle/>
          <a:p>
            <a:r>
              <a:rPr lang="zh-TW" altLang="en-US" dirty="0" smtClean="0"/>
              <a:t>每</a:t>
            </a:r>
            <a:r>
              <a:rPr lang="zh-TW" altLang="en-US" dirty="0"/>
              <a:t>個</a:t>
            </a:r>
            <a:r>
              <a:rPr lang="zh-TW" altLang="en-US" dirty="0" smtClean="0"/>
              <a:t>動作約維持</a:t>
            </a:r>
            <a:r>
              <a:rPr lang="en-US" altLang="zh-TW" dirty="0"/>
              <a:t>30</a:t>
            </a:r>
            <a:r>
              <a:rPr lang="zh-TW" altLang="en-US" dirty="0" smtClean="0"/>
              <a:t>秒，時間可因應訓練進度而漸進</a:t>
            </a:r>
            <a:r>
              <a:rPr lang="zh-TW" altLang="en-US" dirty="0"/>
              <a:t>式</a:t>
            </a:r>
            <a:r>
              <a:rPr lang="zh-TW" altLang="en-US" dirty="0" smtClean="0"/>
              <a:t>增加至</a:t>
            </a:r>
            <a:r>
              <a:rPr lang="en-US" altLang="zh-TW" dirty="0" smtClean="0"/>
              <a:t>1</a:t>
            </a:r>
            <a:r>
              <a:rPr lang="zh-TW" altLang="en-US" dirty="0" smtClean="0"/>
              <a:t>分鐘。</a:t>
            </a:r>
            <a:endParaRPr lang="en-US" altLang="zh-TW" dirty="0"/>
          </a:p>
          <a:p>
            <a:r>
              <a:rPr lang="zh-TW" altLang="en-US" dirty="0" smtClean="0"/>
              <a:t>除開合跳外，動作分</a:t>
            </a:r>
            <a:r>
              <a:rPr lang="zh-TW" altLang="en-US" dirty="0"/>
              <a:t>三個等級，學生可按能力及</a:t>
            </a:r>
            <a:r>
              <a:rPr lang="zh-TW" altLang="en-US" dirty="0" smtClean="0"/>
              <a:t>需要選擇動作。</a:t>
            </a:r>
            <a:endParaRPr lang="en-US" altLang="zh-TW" dirty="0" smtClean="0"/>
          </a:p>
          <a:p>
            <a:r>
              <a:rPr lang="zh-TW" altLang="en-US" dirty="0" smtClean="0"/>
              <a:t>若需配合「</a:t>
            </a:r>
            <a:r>
              <a:rPr lang="en-US" altLang="zh-TW" b="1" dirty="0" err="1" smtClean="0"/>
              <a:t>RoboCoach</a:t>
            </a:r>
            <a:r>
              <a:rPr lang="zh-TW" altLang="en-US" dirty="0"/>
              <a:t>」</a:t>
            </a:r>
            <a:r>
              <a:rPr lang="zh-TW" altLang="en-US" dirty="0" smtClean="0"/>
              <a:t>進行訓練，學生需要選擇適合動作。</a:t>
            </a:r>
            <a:endParaRPr lang="zh-TW" altLang="en-US" dirty="0"/>
          </a:p>
          <a:p>
            <a:r>
              <a:rPr lang="zh-TW" altLang="en-US" dirty="0" smtClean="0"/>
              <a:t>選擇</a:t>
            </a:r>
            <a:r>
              <a:rPr lang="zh-TW" altLang="en-US" dirty="0"/>
              <a:t>動作時應以訓練身體不同部位的視頻相間，避免同一部位連續做多次訓練。</a:t>
            </a:r>
          </a:p>
          <a:p>
            <a:r>
              <a:rPr lang="zh-TW" altLang="en-US" dirty="0" smtClean="0"/>
              <a:t>各項</a:t>
            </a:r>
            <a:r>
              <a:rPr lang="zh-TW" altLang="en-US" dirty="0"/>
              <a:t>動作可在學校上體育課進行循環訓練時用，亦可自行在家中使用。</a:t>
            </a:r>
          </a:p>
          <a:p>
            <a:r>
              <a:rPr lang="zh-TW" altLang="en-US" dirty="0" smtClean="0"/>
              <a:t>必須</a:t>
            </a:r>
            <a:r>
              <a:rPr lang="zh-TW" altLang="en-US" dirty="0"/>
              <a:t>在閱讀</a:t>
            </a:r>
            <a:r>
              <a:rPr lang="en-US" altLang="zh-TW" dirty="0"/>
              <a:t>[</a:t>
            </a:r>
            <a:r>
              <a:rPr lang="zh-TW" altLang="en-US" dirty="0"/>
              <a:t>安全注意事項</a:t>
            </a:r>
            <a:r>
              <a:rPr lang="en-US" altLang="zh-TW" dirty="0"/>
              <a:t>]</a:t>
            </a:r>
            <a:r>
              <a:rPr lang="zh-TW" altLang="en-US" dirty="0"/>
              <a:t>後才開始進行訓練。</a:t>
            </a:r>
          </a:p>
          <a:p>
            <a:endParaRPr lang="zh-HK" altLang="en-US" dirty="0"/>
          </a:p>
        </p:txBody>
      </p:sp>
    </p:spTree>
    <p:extLst>
      <p:ext uri="{BB962C8B-B14F-4D97-AF65-F5344CB8AC3E}">
        <p14:creationId xmlns:p14="http://schemas.microsoft.com/office/powerpoint/2010/main" val="238430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安全注意事項</a:t>
            </a:r>
            <a:endParaRPr lang="zh-HK" altLang="en-US" b="1" dirty="0"/>
          </a:p>
        </p:txBody>
      </p:sp>
      <p:sp>
        <p:nvSpPr>
          <p:cNvPr id="3" name="Content Placeholder 2"/>
          <p:cNvSpPr>
            <a:spLocks noGrp="1"/>
          </p:cNvSpPr>
          <p:nvPr>
            <p:ph idx="1"/>
          </p:nvPr>
        </p:nvSpPr>
        <p:spPr>
          <a:xfrm>
            <a:off x="838200" y="1625600"/>
            <a:ext cx="10515600" cy="4876799"/>
          </a:xfrm>
        </p:spPr>
        <p:txBody>
          <a:bodyPr>
            <a:normAutofit fontScale="85000" lnSpcReduction="20000"/>
          </a:bodyPr>
          <a:lstStyle/>
          <a:p>
            <a:pPr marL="514350" lvl="0" indent="-514350">
              <a:lnSpc>
                <a:spcPct val="120000"/>
              </a:lnSpc>
              <a:buFont typeface="+mj-lt"/>
              <a:buAutoNum type="arabicPeriod"/>
            </a:pPr>
            <a:r>
              <a:rPr lang="zh-HK" altLang="zh-HK" dirty="0"/>
              <a:t>進行活動前，應確保地面平坦乾爽；安排足夠及安全的活動空間；確保用具合適及穩健安全；並保持室內空氣流通。</a:t>
            </a:r>
            <a:endParaRPr lang="zh-TW" altLang="zh-HK" dirty="0"/>
          </a:p>
          <a:p>
            <a:pPr marL="514350" lvl="0" indent="-514350">
              <a:lnSpc>
                <a:spcPct val="120000"/>
              </a:lnSpc>
              <a:buFont typeface="+mj-lt"/>
              <a:buAutoNum type="arabicPeriod"/>
            </a:pPr>
            <a:r>
              <a:rPr lang="zh-HK" altLang="zh-HK" dirty="0"/>
              <a:t>避免於太飽或太餓時進行運動，更不應空腹進行運動。</a:t>
            </a:r>
            <a:endParaRPr lang="zh-TW" altLang="zh-HK" dirty="0"/>
          </a:p>
          <a:p>
            <a:pPr marL="514350" lvl="0" indent="-514350">
              <a:lnSpc>
                <a:spcPct val="120000"/>
              </a:lnSpc>
              <a:buFont typeface="+mj-lt"/>
              <a:buAutoNum type="arabicPeriod"/>
            </a:pPr>
            <a:r>
              <a:rPr lang="zh-HK" altLang="zh-HK" dirty="0"/>
              <a:t>注意個人的健康及身體狀況，並考慮是否適宜進行活動。</a:t>
            </a:r>
            <a:endParaRPr lang="zh-TW" altLang="zh-HK" dirty="0"/>
          </a:p>
          <a:p>
            <a:pPr marL="514350" lvl="0" indent="-514350">
              <a:lnSpc>
                <a:spcPct val="120000"/>
              </a:lnSpc>
              <a:buFont typeface="+mj-lt"/>
              <a:buAutoNum type="arabicPeriod"/>
            </a:pPr>
            <a:r>
              <a:rPr lang="zh-HK" altLang="zh-HK" dirty="0"/>
              <a:t>進行活動前，應有足夠的熱身活動；活動後，亦要進行適合的緩和活動。</a:t>
            </a:r>
            <a:endParaRPr lang="zh-TW" altLang="zh-HK" dirty="0"/>
          </a:p>
          <a:p>
            <a:pPr marL="514350" lvl="0" indent="-514350">
              <a:lnSpc>
                <a:spcPct val="120000"/>
              </a:lnSpc>
              <a:buFont typeface="+mj-lt"/>
              <a:buAutoNum type="arabicPeriod"/>
            </a:pPr>
            <a:r>
              <a:rPr lang="zh-HK" altLang="zh-HK" dirty="0"/>
              <a:t>因應個人的健康及體能狀態，選擇適合自己的活動強度、時間及次數。</a:t>
            </a:r>
            <a:endParaRPr lang="zh-TW" altLang="zh-HK" dirty="0"/>
          </a:p>
          <a:p>
            <a:pPr marL="514350" indent="-514350">
              <a:lnSpc>
                <a:spcPct val="120000"/>
              </a:lnSpc>
              <a:buFont typeface="+mj-lt"/>
              <a:buAutoNum type="arabicPeriod"/>
            </a:pPr>
            <a:r>
              <a:rPr lang="zh-HK" altLang="zh-HK" dirty="0"/>
              <a:t>建</a:t>
            </a:r>
            <a:r>
              <a:rPr lang="zh-TW" altLang="zh-HK" dirty="0"/>
              <a:t>議</a:t>
            </a:r>
            <a:r>
              <a:rPr lang="zh-HK" altLang="zh-HK" dirty="0"/>
              <a:t>由初階活動開始</a:t>
            </a:r>
            <a:r>
              <a:rPr lang="zh-TW" altLang="zh-HK" dirty="0"/>
              <a:t>，</a:t>
            </a:r>
            <a:r>
              <a:rPr lang="zh-HK" altLang="zh-HK" dirty="0"/>
              <a:t>循序漸進地提升難</a:t>
            </a:r>
            <a:r>
              <a:rPr lang="zh-TW" altLang="zh-HK" dirty="0"/>
              <a:t>度。</a:t>
            </a:r>
          </a:p>
          <a:p>
            <a:pPr marL="514350" indent="-514350">
              <a:lnSpc>
                <a:spcPct val="120000"/>
              </a:lnSpc>
              <a:buFont typeface="+mj-lt"/>
              <a:buAutoNum type="arabicPeriod"/>
            </a:pPr>
            <a:r>
              <a:rPr lang="zh-HK" altLang="zh-HK" dirty="0"/>
              <a:t>活動時要注意呼吸，不應閉氣。</a:t>
            </a:r>
            <a:endParaRPr lang="zh-TW" altLang="zh-HK" dirty="0"/>
          </a:p>
          <a:p>
            <a:pPr marL="514350" lvl="0" indent="-514350">
              <a:lnSpc>
                <a:spcPct val="120000"/>
              </a:lnSpc>
              <a:buFont typeface="+mj-lt"/>
              <a:buAutoNum type="arabicPeriod"/>
            </a:pPr>
            <a:r>
              <a:rPr lang="zh-HK" altLang="zh-HK" dirty="0" smtClean="0"/>
              <a:t>進行</a:t>
            </a:r>
            <a:r>
              <a:rPr lang="zh-HK" altLang="zh-HK" dirty="0"/>
              <a:t>活動時切勿對鄰居造成影響。</a:t>
            </a:r>
            <a:endParaRPr lang="zh-TW" altLang="zh-HK" dirty="0"/>
          </a:p>
          <a:p>
            <a:pPr marL="514350" lvl="0" indent="-514350">
              <a:lnSpc>
                <a:spcPct val="120000"/>
              </a:lnSpc>
              <a:buFont typeface="+mj-lt"/>
              <a:buAutoNum type="arabicPeriod"/>
            </a:pPr>
            <a:r>
              <a:rPr lang="zh-HK" altLang="zh-HK" dirty="0"/>
              <a:t>活動後要補充適量的水分，注意個人衛生及保持身體清潔。</a:t>
            </a:r>
            <a:endParaRPr lang="zh-TW" altLang="zh-HK" dirty="0"/>
          </a:p>
          <a:p>
            <a:endParaRPr lang="zh-HK" altLang="en-US" dirty="0"/>
          </a:p>
        </p:txBody>
      </p:sp>
    </p:spTree>
    <p:extLst>
      <p:ext uri="{BB962C8B-B14F-4D97-AF65-F5344CB8AC3E}">
        <p14:creationId xmlns:p14="http://schemas.microsoft.com/office/powerpoint/2010/main" val="3989316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zh-HK" b="1" dirty="0"/>
              <a:t>建</a:t>
            </a:r>
            <a:r>
              <a:rPr lang="zh-TW" altLang="zh-HK" b="1" dirty="0"/>
              <a:t>議</a:t>
            </a:r>
            <a:r>
              <a:rPr lang="zh-HK" altLang="zh-HK" b="1" dirty="0"/>
              <a:t>訓練</a:t>
            </a:r>
            <a:r>
              <a:rPr lang="zh-HK" altLang="zh-HK" b="1" dirty="0" smtClean="0"/>
              <a:t>模式</a:t>
            </a:r>
            <a:endParaRPr lang="zh-HK" altLang="en-US" b="1" dirty="0"/>
          </a:p>
        </p:txBody>
      </p:sp>
      <p:sp>
        <p:nvSpPr>
          <p:cNvPr id="3" name="Content Placeholder 2"/>
          <p:cNvSpPr>
            <a:spLocks noGrp="1"/>
          </p:cNvSpPr>
          <p:nvPr>
            <p:ph idx="1"/>
          </p:nvPr>
        </p:nvSpPr>
        <p:spPr/>
        <p:txBody>
          <a:bodyPr/>
          <a:lstStyle/>
          <a:p>
            <a:pPr marL="514350" lvl="0" indent="-514350">
              <a:buFont typeface="+mj-lt"/>
              <a:buAutoNum type="arabicPeriod"/>
            </a:pPr>
            <a:r>
              <a:rPr lang="zh-HK" altLang="zh-HK" sz="3200" dirty="0" smtClean="0"/>
              <a:t>每</a:t>
            </a:r>
            <a:r>
              <a:rPr lang="zh-HK" altLang="zh-HK" sz="3200" dirty="0"/>
              <a:t>個動</a:t>
            </a:r>
            <a:r>
              <a:rPr lang="zh-TW" altLang="zh-HK" sz="3200" dirty="0"/>
              <a:t>作</a:t>
            </a:r>
            <a:r>
              <a:rPr lang="zh-HK" altLang="zh-HK" sz="3200" dirty="0"/>
              <a:t>約維持</a:t>
            </a:r>
            <a:r>
              <a:rPr lang="en-US" altLang="zh-HK" sz="3200" dirty="0"/>
              <a:t>30</a:t>
            </a:r>
            <a:r>
              <a:rPr lang="zh-HK" altLang="zh-HK" sz="3200" dirty="0"/>
              <a:t>秒，時</a:t>
            </a:r>
            <a:r>
              <a:rPr lang="zh-TW" altLang="zh-HK" sz="3200" dirty="0"/>
              <a:t>間</a:t>
            </a:r>
            <a:r>
              <a:rPr lang="zh-HK" altLang="zh-HK" sz="3200" dirty="0"/>
              <a:t>可因應訓練進度而漸進式增</a:t>
            </a:r>
            <a:r>
              <a:rPr lang="zh-TW" altLang="zh-HK" sz="3200" dirty="0"/>
              <a:t>加</a:t>
            </a:r>
            <a:r>
              <a:rPr lang="zh-HK" altLang="zh-HK" sz="3200" dirty="0"/>
              <a:t>至</a:t>
            </a:r>
            <a:r>
              <a:rPr lang="en-US" altLang="zh-HK" sz="3200" dirty="0"/>
              <a:t>1</a:t>
            </a:r>
            <a:r>
              <a:rPr lang="zh-HK" altLang="zh-HK" sz="3200" dirty="0"/>
              <a:t>分鐘。</a:t>
            </a:r>
            <a:endParaRPr lang="zh-TW" altLang="zh-HK" sz="3200" dirty="0"/>
          </a:p>
          <a:p>
            <a:pPr marL="514350" lvl="0" indent="-514350">
              <a:buFont typeface="+mj-lt"/>
              <a:buAutoNum type="arabicPeriod"/>
            </a:pPr>
            <a:r>
              <a:rPr lang="zh-HK" altLang="zh-HK" sz="3200" dirty="0"/>
              <a:t>每個動作進行</a:t>
            </a:r>
            <a:r>
              <a:rPr lang="en-US" altLang="zh-HK" sz="3200" dirty="0"/>
              <a:t>3</a:t>
            </a:r>
            <a:r>
              <a:rPr lang="zh-HK" altLang="zh-HK" sz="3200" dirty="0"/>
              <a:t>至</a:t>
            </a:r>
            <a:r>
              <a:rPr lang="en-US" altLang="zh-HK" sz="3200" dirty="0"/>
              <a:t> 5</a:t>
            </a:r>
            <a:r>
              <a:rPr lang="zh-HK" altLang="zh-HK" sz="3200" dirty="0"/>
              <a:t>組</a:t>
            </a:r>
            <a:endParaRPr lang="zh-TW" altLang="zh-HK" sz="3200" dirty="0"/>
          </a:p>
          <a:p>
            <a:pPr marL="514350" lvl="0" indent="-514350">
              <a:buFont typeface="+mj-lt"/>
              <a:buAutoNum type="arabicPeriod"/>
            </a:pPr>
            <a:r>
              <a:rPr lang="zh-HK" altLang="zh-HK" sz="3200" dirty="0"/>
              <a:t>每組之間休</a:t>
            </a:r>
            <a:r>
              <a:rPr lang="zh-TW" altLang="zh-HK" sz="3200" dirty="0"/>
              <a:t>息</a:t>
            </a:r>
            <a:r>
              <a:rPr lang="en-US" altLang="zh-HK" sz="3200" dirty="0"/>
              <a:t>2</a:t>
            </a:r>
            <a:r>
              <a:rPr lang="zh-HK" altLang="zh-HK" sz="3200" dirty="0"/>
              <a:t>分鐘</a:t>
            </a:r>
            <a:endParaRPr lang="zh-TW" altLang="zh-HK" sz="3200" dirty="0"/>
          </a:p>
          <a:p>
            <a:pPr marL="514350" lvl="0" indent="-514350">
              <a:buFont typeface="+mj-lt"/>
              <a:buAutoNum type="arabicPeriod"/>
            </a:pPr>
            <a:r>
              <a:rPr lang="zh-HK" altLang="zh-HK" sz="3200" dirty="0"/>
              <a:t>每星</a:t>
            </a:r>
            <a:r>
              <a:rPr lang="zh-TW" altLang="zh-HK" sz="3200" dirty="0"/>
              <a:t>期</a:t>
            </a:r>
            <a:r>
              <a:rPr lang="zh-HK" altLang="zh-HK" sz="3200" dirty="0"/>
              <a:t>訓練</a:t>
            </a:r>
            <a:r>
              <a:rPr lang="en-US" altLang="zh-HK" sz="3200" dirty="0"/>
              <a:t>2</a:t>
            </a:r>
            <a:r>
              <a:rPr lang="zh-HK" altLang="zh-HK" sz="3200" dirty="0"/>
              <a:t>至</a:t>
            </a:r>
            <a:r>
              <a:rPr lang="en-US" altLang="zh-HK" sz="3200" dirty="0"/>
              <a:t>3</a:t>
            </a:r>
            <a:r>
              <a:rPr lang="zh-HK" altLang="zh-HK" sz="3200" dirty="0"/>
              <a:t>節</a:t>
            </a:r>
            <a:endParaRPr lang="zh-TW" altLang="zh-HK" sz="3200" dirty="0"/>
          </a:p>
          <a:p>
            <a:pPr marL="0" indent="0">
              <a:buNone/>
            </a:pPr>
            <a:endParaRPr lang="zh-HK" altLang="en-US" dirty="0"/>
          </a:p>
        </p:txBody>
      </p:sp>
    </p:spTree>
    <p:extLst>
      <p:ext uri="{BB962C8B-B14F-4D97-AF65-F5344CB8AC3E}">
        <p14:creationId xmlns:p14="http://schemas.microsoft.com/office/powerpoint/2010/main" val="115859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訓練動作介紹</a:t>
            </a:r>
            <a:endParaRPr lang="zh-HK" altLang="en-US" b="1" dirty="0"/>
          </a:p>
        </p:txBody>
      </p:sp>
      <p:sp>
        <p:nvSpPr>
          <p:cNvPr id="3" name="Content Placeholder 2"/>
          <p:cNvSpPr>
            <a:spLocks noGrp="1"/>
          </p:cNvSpPr>
          <p:nvPr>
            <p:ph idx="1"/>
          </p:nvPr>
        </p:nvSpPr>
        <p:spPr>
          <a:xfrm>
            <a:off x="838199" y="1825625"/>
            <a:ext cx="10808855" cy="4351338"/>
          </a:xfrm>
        </p:spPr>
        <p:txBody>
          <a:bodyPr>
            <a:normAutofit/>
          </a:bodyPr>
          <a:lstStyle/>
          <a:p>
            <a:r>
              <a:rPr lang="zh-TW" altLang="zh-HK" b="1" dirty="0"/>
              <a:t>深蹲</a:t>
            </a:r>
            <a:r>
              <a:rPr lang="en-US" altLang="zh-HK" b="1" dirty="0"/>
              <a:t> </a:t>
            </a:r>
            <a:r>
              <a:rPr lang="en-US" altLang="zh-HK" b="1" dirty="0" smtClean="0"/>
              <a:t>Squat</a:t>
            </a:r>
          </a:p>
          <a:p>
            <a:r>
              <a:rPr lang="zh-TW" altLang="en-US" b="1" dirty="0" smtClean="0"/>
              <a:t>訓練部位</a:t>
            </a:r>
            <a:r>
              <a:rPr lang="en-US" altLang="zh-TW" b="1" dirty="0" smtClean="0"/>
              <a:t>﹕</a:t>
            </a:r>
            <a:r>
              <a:rPr lang="zh-TW" altLang="en-US" b="1" dirty="0" smtClean="0"/>
              <a:t>下肢肌肉</a:t>
            </a:r>
            <a:endParaRPr lang="en-US" altLang="zh-HK" b="1" dirty="0" smtClean="0"/>
          </a:p>
          <a:p>
            <a:r>
              <a:rPr lang="zh-TW" altLang="en-US" b="1" dirty="0" smtClean="0"/>
              <a:t>影片連結</a:t>
            </a:r>
            <a:r>
              <a:rPr lang="en-US" altLang="zh-TW" b="1" dirty="0" smtClean="0"/>
              <a:t>﹕</a:t>
            </a:r>
            <a:r>
              <a:rPr lang="en-US" altLang="zh-HK" u="sng" dirty="0"/>
              <a:t> </a:t>
            </a:r>
            <a:r>
              <a:rPr lang="en-US" altLang="zh-HK" u="sng" dirty="0">
                <a:hlinkClick r:id="rId2"/>
              </a:rPr>
              <a:t>https://</a:t>
            </a:r>
            <a:r>
              <a:rPr lang="en-US" altLang="zh-HK" u="sng" dirty="0" smtClean="0">
                <a:hlinkClick r:id="rId2"/>
              </a:rPr>
              <a:t>qr.page/g/2UcmvTElmuV</a:t>
            </a:r>
            <a:endParaRPr lang="en-US" altLang="zh-TW" b="1" dirty="0" smtClean="0">
              <a:solidFill>
                <a:srgbClr val="FF0000"/>
              </a:solidFill>
            </a:endParaRPr>
          </a:p>
          <a:p>
            <a:r>
              <a:rPr lang="zh-TW" altLang="en-US" b="1" dirty="0" smtClean="0">
                <a:solidFill>
                  <a:srgbClr val="FF0000"/>
                </a:solidFill>
              </a:rPr>
              <a:t>動作注意事項</a:t>
            </a:r>
            <a:r>
              <a:rPr lang="en-US" altLang="zh-TW" b="1" dirty="0" smtClean="0">
                <a:solidFill>
                  <a:srgbClr val="FF0000"/>
                </a:solidFill>
              </a:rPr>
              <a:t>﹕</a:t>
            </a:r>
          </a:p>
          <a:p>
            <a:r>
              <a:rPr lang="zh-TW" altLang="en-US" dirty="0" smtClean="0"/>
              <a:t>兩腳打開</a:t>
            </a:r>
            <a:r>
              <a:rPr lang="zh-TW" altLang="en-US" dirty="0"/>
              <a:t>與肩同寬</a:t>
            </a:r>
            <a:r>
              <a:rPr lang="zh-TW" altLang="en-US" dirty="0" smtClean="0"/>
              <a:t>，腳趾</a:t>
            </a:r>
            <a:r>
              <a:rPr lang="zh-TW" altLang="en-US" dirty="0"/>
              <a:t>尖微微朝</a:t>
            </a:r>
            <a:r>
              <a:rPr lang="zh-TW" altLang="en-US" dirty="0" smtClean="0"/>
              <a:t>外。</a:t>
            </a:r>
            <a:endParaRPr lang="en-US" altLang="zh-TW" dirty="0" smtClean="0"/>
          </a:p>
          <a:p>
            <a:r>
              <a:rPr lang="zh-TW" altLang="en-US" dirty="0" smtClean="0"/>
              <a:t>下蹲時</a:t>
            </a:r>
            <a:r>
              <a:rPr lang="zh-TW" altLang="en-US" dirty="0"/>
              <a:t>臀</a:t>
            </a:r>
            <a:r>
              <a:rPr lang="zh-TW" altLang="en-US" dirty="0" smtClean="0"/>
              <a:t>部向後推</a:t>
            </a:r>
            <a:r>
              <a:rPr lang="zh-TW" altLang="en-US" dirty="0"/>
              <a:t>，臀部像坐</a:t>
            </a:r>
            <a:r>
              <a:rPr lang="zh-TW" altLang="en-US" dirty="0" smtClean="0"/>
              <a:t>椅子</a:t>
            </a:r>
            <a:r>
              <a:rPr lang="zh-TW" altLang="en-US" dirty="0"/>
              <a:t>般</a:t>
            </a:r>
            <a:r>
              <a:rPr lang="zh-TW" altLang="en-US" dirty="0" smtClean="0"/>
              <a:t>往</a:t>
            </a:r>
            <a:r>
              <a:rPr lang="zh-TW" altLang="en-US" dirty="0"/>
              <a:t>下坐</a:t>
            </a:r>
            <a:r>
              <a:rPr lang="zh-TW" altLang="en-US" dirty="0" smtClean="0"/>
              <a:t>，膝蓋朝向</a:t>
            </a:r>
            <a:r>
              <a:rPr lang="zh-TW" altLang="en-US" dirty="0"/>
              <a:t>腳趾的方向</a:t>
            </a:r>
            <a:r>
              <a:rPr lang="zh-TW" altLang="en-US" dirty="0" smtClean="0"/>
              <a:t>。</a:t>
            </a:r>
            <a:endParaRPr lang="en-US" altLang="zh-TW" dirty="0" smtClean="0"/>
          </a:p>
          <a:p>
            <a:r>
              <a:rPr lang="zh-TW" altLang="en-US" dirty="0" smtClean="0"/>
              <a:t>深蹲時，</a:t>
            </a:r>
            <a:r>
              <a:rPr lang="zh-TW" altLang="en-US" dirty="0"/>
              <a:t>重心放在腳跟</a:t>
            </a:r>
            <a:r>
              <a:rPr lang="zh-TW" altLang="en-US" dirty="0" smtClean="0"/>
              <a:t>，背部保持正常弧度，頭向前方。</a:t>
            </a:r>
            <a:endParaRPr lang="en-US" altLang="zh-TW" dirty="0" smtClean="0"/>
          </a:p>
          <a:p>
            <a:pPr marL="0" indent="0">
              <a:buNone/>
            </a:pPr>
            <a:endParaRPr lang="en-US" altLang="zh-TW" dirty="0" smtClean="0"/>
          </a:p>
          <a:p>
            <a:endParaRPr lang="zh-HK" altLang="en-US" dirty="0"/>
          </a:p>
        </p:txBody>
      </p:sp>
      <p:pic>
        <p:nvPicPr>
          <p:cNvPr id="4" name="Picture 3"/>
          <p:cNvPicPr>
            <a:picLocks noChangeAspect="1"/>
          </p:cNvPicPr>
          <p:nvPr/>
        </p:nvPicPr>
        <p:blipFill>
          <a:blip r:embed="rId3"/>
          <a:stretch>
            <a:fillRect/>
          </a:stretch>
        </p:blipFill>
        <p:spPr>
          <a:xfrm>
            <a:off x="7658935" y="297150"/>
            <a:ext cx="3843255" cy="2398713"/>
          </a:xfrm>
          <a:prstGeom prst="rect">
            <a:avLst/>
          </a:prstGeom>
        </p:spPr>
      </p:pic>
      <p:sp>
        <p:nvSpPr>
          <p:cNvPr id="5" name="Rectangle 4"/>
          <p:cNvSpPr/>
          <p:nvPr/>
        </p:nvSpPr>
        <p:spPr>
          <a:xfrm>
            <a:off x="1490722" y="5198262"/>
            <a:ext cx="2031325" cy="369332"/>
          </a:xfrm>
          <a:prstGeom prst="rect">
            <a:avLst/>
          </a:prstGeom>
        </p:spPr>
        <p:txBody>
          <a:bodyPr wrap="none">
            <a:spAutoFit/>
          </a:bodyPr>
          <a:lstStyle/>
          <a:p>
            <a:r>
              <a:rPr lang="zh-TW" altLang="en-US" dirty="0" smtClean="0"/>
              <a:t>		</a:t>
            </a:r>
            <a:endParaRPr lang="zh-TW" altLang="en-US" dirty="0"/>
          </a:p>
        </p:txBody>
      </p:sp>
      <p:graphicFrame>
        <p:nvGraphicFramePr>
          <p:cNvPr id="6" name="Table 5"/>
          <p:cNvGraphicFramePr>
            <a:graphicFrameLocks noGrp="1"/>
          </p:cNvGraphicFramePr>
          <p:nvPr>
            <p:extLst>
              <p:ext uri="{D42A27DB-BD31-4B8C-83A1-F6EECF244321}">
                <p14:modId xmlns:p14="http://schemas.microsoft.com/office/powerpoint/2010/main" val="3147483426"/>
              </p:ext>
            </p:extLst>
          </p:nvPr>
        </p:nvGraphicFramePr>
        <p:xfrm>
          <a:off x="2937163" y="5445772"/>
          <a:ext cx="8127999" cy="1280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67975823"/>
                    </a:ext>
                  </a:extLst>
                </a:gridCol>
                <a:gridCol w="2709333">
                  <a:extLst>
                    <a:ext uri="{9D8B030D-6E8A-4147-A177-3AD203B41FA5}">
                      <a16:colId xmlns:a16="http://schemas.microsoft.com/office/drawing/2014/main" val="3167554489"/>
                    </a:ext>
                  </a:extLst>
                </a:gridCol>
                <a:gridCol w="2709333">
                  <a:extLst>
                    <a:ext uri="{9D8B030D-6E8A-4147-A177-3AD203B41FA5}">
                      <a16:colId xmlns:a16="http://schemas.microsoft.com/office/drawing/2014/main" val="2355872580"/>
                    </a:ext>
                  </a:extLst>
                </a:gridCol>
              </a:tblGrid>
              <a:tr h="370840">
                <a:tc>
                  <a:txBody>
                    <a:bodyPr/>
                    <a:lstStyle/>
                    <a:p>
                      <a:r>
                        <a:rPr lang="zh-TW" altLang="en-US" sz="2400" dirty="0" smtClean="0"/>
                        <a:t>初階動作</a:t>
                      </a:r>
                      <a:endParaRPr lang="zh-HK" altLang="en-US" sz="2400" dirty="0"/>
                    </a:p>
                  </a:txBody>
                  <a:tcPr/>
                </a:tc>
                <a:tc>
                  <a:txBody>
                    <a:bodyPr/>
                    <a:lstStyle/>
                    <a:p>
                      <a:r>
                        <a:rPr lang="zh-TW" altLang="en-US" sz="2400" dirty="0" smtClean="0"/>
                        <a:t>中階動作</a:t>
                      </a:r>
                      <a:endParaRPr lang="en-US" altLang="zh-TW" sz="2400" dirty="0" smtClean="0"/>
                    </a:p>
                    <a:p>
                      <a:r>
                        <a:rPr lang="en-US" altLang="zh-TW" sz="2400" dirty="0" smtClean="0"/>
                        <a:t>(</a:t>
                      </a:r>
                      <a:r>
                        <a:rPr lang="en-US" altLang="zh-TW" sz="2400" dirty="0" err="1" smtClean="0"/>
                        <a:t>RoboCoach</a:t>
                      </a:r>
                      <a:r>
                        <a:rPr lang="en-US" altLang="zh-TW" sz="2400" dirty="0" smtClean="0"/>
                        <a:t> </a:t>
                      </a:r>
                      <a:r>
                        <a:rPr lang="zh-TW" altLang="en-US" sz="2400" dirty="0" smtClean="0"/>
                        <a:t>動作</a:t>
                      </a:r>
                      <a:r>
                        <a:rPr lang="en-US" altLang="zh-TW" sz="2400" dirty="0" smtClean="0"/>
                        <a:t>)</a:t>
                      </a:r>
                      <a:endParaRPr lang="zh-HK" altLang="en-US" sz="2400" dirty="0"/>
                    </a:p>
                  </a:txBody>
                  <a:tcPr/>
                </a:tc>
                <a:tc>
                  <a:txBody>
                    <a:bodyPr/>
                    <a:lstStyle/>
                    <a:p>
                      <a:r>
                        <a:rPr lang="zh-TW" altLang="en-US" sz="2400" dirty="0" smtClean="0"/>
                        <a:t>高階動作</a:t>
                      </a:r>
                      <a:endParaRPr lang="zh-HK" altLang="en-US" sz="2400" dirty="0"/>
                    </a:p>
                  </a:txBody>
                  <a:tcPr/>
                </a:tc>
                <a:extLst>
                  <a:ext uri="{0D108BD9-81ED-4DB2-BD59-A6C34878D82A}">
                    <a16:rowId xmlns:a16="http://schemas.microsoft.com/office/drawing/2014/main" val="3527046895"/>
                  </a:ext>
                </a:extLst>
              </a:tr>
              <a:tr h="370840">
                <a:tc>
                  <a:txBody>
                    <a:bodyPr/>
                    <a:lstStyle/>
                    <a:p>
                      <a:r>
                        <a:rPr lang="zh-TW" altLang="en-US" sz="2400" b="1" dirty="0" smtClean="0"/>
                        <a:t>靠牆屈膝</a:t>
                      </a:r>
                      <a:endParaRPr lang="zh-HK" altLang="en-US" sz="2400" b="1" dirty="0"/>
                    </a:p>
                  </a:txBody>
                  <a:tcPr/>
                </a:tc>
                <a:tc>
                  <a:txBody>
                    <a:bodyPr/>
                    <a:lstStyle/>
                    <a:p>
                      <a:r>
                        <a:rPr lang="zh-TW" altLang="en-US" sz="2400" b="1" dirty="0" smtClean="0"/>
                        <a:t>深蹲</a:t>
                      </a:r>
                      <a:endParaRPr lang="zh-HK" altLang="en-US" sz="2400" b="1" dirty="0"/>
                    </a:p>
                  </a:txBody>
                  <a:tcPr/>
                </a:tc>
                <a:tc>
                  <a:txBody>
                    <a:bodyPr/>
                    <a:lstStyle/>
                    <a:p>
                      <a:r>
                        <a:rPr lang="zh-TW" altLang="en-US" sz="2400" b="1" dirty="0" smtClean="0"/>
                        <a:t>深蹲跳</a:t>
                      </a:r>
                      <a:endParaRPr lang="zh-HK" altLang="en-US" sz="2400" b="1" dirty="0"/>
                    </a:p>
                  </a:txBody>
                  <a:tcPr/>
                </a:tc>
                <a:extLst>
                  <a:ext uri="{0D108BD9-81ED-4DB2-BD59-A6C34878D82A}">
                    <a16:rowId xmlns:a16="http://schemas.microsoft.com/office/drawing/2014/main" val="717736969"/>
                  </a:ext>
                </a:extLst>
              </a:tr>
            </a:tbl>
          </a:graphicData>
        </a:graphic>
      </p:graphicFrame>
      <p:pic>
        <p:nvPicPr>
          <p:cNvPr id="7" name="Picture 6"/>
          <p:cNvPicPr>
            <a:picLocks noChangeAspect="1"/>
          </p:cNvPicPr>
          <p:nvPr/>
        </p:nvPicPr>
        <p:blipFill>
          <a:blip r:embed="rId4"/>
          <a:stretch>
            <a:fillRect/>
          </a:stretch>
        </p:blipFill>
        <p:spPr>
          <a:xfrm>
            <a:off x="9942897" y="2943373"/>
            <a:ext cx="1324276" cy="1324276"/>
          </a:xfrm>
          <a:prstGeom prst="rect">
            <a:avLst/>
          </a:prstGeom>
        </p:spPr>
      </p:pic>
    </p:spTree>
    <p:extLst>
      <p:ext uri="{BB962C8B-B14F-4D97-AF65-F5344CB8AC3E}">
        <p14:creationId xmlns:p14="http://schemas.microsoft.com/office/powerpoint/2010/main" val="2682533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訓練動作介紹</a:t>
            </a:r>
            <a:endParaRPr lang="zh-HK" altLang="en-US" dirty="0"/>
          </a:p>
        </p:txBody>
      </p:sp>
      <p:sp>
        <p:nvSpPr>
          <p:cNvPr id="3" name="Content Placeholder 2"/>
          <p:cNvSpPr>
            <a:spLocks noGrp="1"/>
          </p:cNvSpPr>
          <p:nvPr>
            <p:ph idx="1"/>
          </p:nvPr>
        </p:nvSpPr>
        <p:spPr/>
        <p:txBody>
          <a:bodyPr>
            <a:normAutofit/>
          </a:bodyPr>
          <a:lstStyle/>
          <a:p>
            <a:r>
              <a:rPr lang="zh-TW" altLang="zh-HK" b="1" dirty="0" smtClean="0"/>
              <a:t>平板</a:t>
            </a:r>
            <a:r>
              <a:rPr lang="zh-TW" altLang="zh-HK" b="1" dirty="0"/>
              <a:t>支撐</a:t>
            </a:r>
            <a:r>
              <a:rPr lang="en-US" altLang="zh-HK" b="1" dirty="0"/>
              <a:t> </a:t>
            </a:r>
            <a:r>
              <a:rPr lang="en-US" altLang="zh-HK" b="1" dirty="0" smtClean="0"/>
              <a:t>Plank</a:t>
            </a:r>
          </a:p>
          <a:p>
            <a:r>
              <a:rPr lang="zh-TW" altLang="en-US" b="1" dirty="0" smtClean="0"/>
              <a:t>訓練部位</a:t>
            </a:r>
            <a:r>
              <a:rPr lang="en-US" altLang="zh-TW" b="1" dirty="0" smtClean="0"/>
              <a:t>﹕</a:t>
            </a:r>
            <a:r>
              <a:rPr lang="zh-TW" altLang="en-US" b="1" dirty="0" smtClean="0"/>
              <a:t>軀幹</a:t>
            </a:r>
            <a:endParaRPr lang="en-US" altLang="zh-TW" b="1" dirty="0" smtClean="0"/>
          </a:p>
          <a:p>
            <a:r>
              <a:rPr lang="zh-TW" altLang="en-US" b="1" dirty="0" smtClean="0"/>
              <a:t>影片連結</a:t>
            </a:r>
            <a:r>
              <a:rPr lang="en-US" altLang="zh-TW" b="1" dirty="0" smtClean="0"/>
              <a:t>﹕</a:t>
            </a:r>
            <a:r>
              <a:rPr lang="en-US" altLang="zh-HK" u="sng" dirty="0"/>
              <a:t> https://qr.page/g/1cFVuMiktuB</a:t>
            </a:r>
            <a:endParaRPr lang="en-US" altLang="zh-TW" dirty="0" smtClean="0">
              <a:solidFill>
                <a:srgbClr val="FF0000"/>
              </a:solidFill>
            </a:endParaRPr>
          </a:p>
          <a:p>
            <a:r>
              <a:rPr lang="zh-TW" altLang="en-US" b="1" dirty="0" smtClean="0">
                <a:solidFill>
                  <a:srgbClr val="FF0000"/>
                </a:solidFill>
              </a:rPr>
              <a:t>動作注意事項</a:t>
            </a:r>
            <a:r>
              <a:rPr lang="en-US" altLang="zh-TW" b="1" dirty="0" smtClean="0">
                <a:solidFill>
                  <a:srgbClr val="FF0000"/>
                </a:solidFill>
              </a:rPr>
              <a:t>﹕</a:t>
            </a:r>
            <a:endParaRPr lang="en-US" altLang="zh-TW" b="1" dirty="0" smtClean="0"/>
          </a:p>
          <a:p>
            <a:r>
              <a:rPr lang="zh-TW" altLang="en-US" dirty="0" smtClean="0"/>
              <a:t>挺胸及收緊腰腹肌群。</a:t>
            </a:r>
            <a:endParaRPr lang="en-US" altLang="zh-TW" dirty="0" smtClean="0"/>
          </a:p>
          <a:p>
            <a:r>
              <a:rPr lang="zh-TW" altLang="en-US" dirty="0" smtClean="0"/>
              <a:t>手臂需置於膊頭正下方。</a:t>
            </a:r>
            <a:endParaRPr lang="en-US" altLang="zh-TW" dirty="0" smtClean="0"/>
          </a:p>
          <a:p>
            <a:r>
              <a:rPr lang="zh-TW" altLang="en-US" dirty="0" smtClean="0"/>
              <a:t>臀部不能過度下沉或位置太高。</a:t>
            </a:r>
            <a:endParaRPr lang="en-US" altLang="zh-TW" dirty="0" smtClean="0"/>
          </a:p>
          <a:p>
            <a:r>
              <a:rPr lang="zh-TW" altLang="en-US" dirty="0" smtClean="0"/>
              <a:t>眼睛望向地面</a:t>
            </a:r>
            <a:endParaRPr lang="en-US" altLang="zh-TW" dirty="0" smtClean="0"/>
          </a:p>
          <a:p>
            <a:endParaRPr lang="zh-HK" altLang="en-US" dirty="0"/>
          </a:p>
        </p:txBody>
      </p:sp>
      <p:pic>
        <p:nvPicPr>
          <p:cNvPr id="5" name="Picture 4"/>
          <p:cNvPicPr>
            <a:picLocks noChangeAspect="1"/>
          </p:cNvPicPr>
          <p:nvPr/>
        </p:nvPicPr>
        <p:blipFill>
          <a:blip r:embed="rId2"/>
          <a:stretch>
            <a:fillRect/>
          </a:stretch>
        </p:blipFill>
        <p:spPr>
          <a:xfrm>
            <a:off x="7321660" y="266049"/>
            <a:ext cx="4611144" cy="232314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52922603"/>
              </p:ext>
            </p:extLst>
          </p:nvPr>
        </p:nvGraphicFramePr>
        <p:xfrm>
          <a:off x="3804805" y="5450465"/>
          <a:ext cx="8127999" cy="1280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67975823"/>
                    </a:ext>
                  </a:extLst>
                </a:gridCol>
                <a:gridCol w="2709333">
                  <a:extLst>
                    <a:ext uri="{9D8B030D-6E8A-4147-A177-3AD203B41FA5}">
                      <a16:colId xmlns:a16="http://schemas.microsoft.com/office/drawing/2014/main" val="3167554489"/>
                    </a:ext>
                  </a:extLst>
                </a:gridCol>
                <a:gridCol w="2709333">
                  <a:extLst>
                    <a:ext uri="{9D8B030D-6E8A-4147-A177-3AD203B41FA5}">
                      <a16:colId xmlns:a16="http://schemas.microsoft.com/office/drawing/2014/main" val="2355872580"/>
                    </a:ext>
                  </a:extLst>
                </a:gridCol>
              </a:tblGrid>
              <a:tr h="370840">
                <a:tc>
                  <a:txBody>
                    <a:bodyPr/>
                    <a:lstStyle/>
                    <a:p>
                      <a:r>
                        <a:rPr lang="zh-TW" altLang="en-US" sz="2400" dirty="0" smtClean="0"/>
                        <a:t>初階動作</a:t>
                      </a:r>
                      <a:endParaRPr lang="zh-HK" altLang="en-US" sz="2400" dirty="0"/>
                    </a:p>
                  </a:txBody>
                  <a:tcPr/>
                </a:tc>
                <a:tc>
                  <a:txBody>
                    <a:bodyPr/>
                    <a:lstStyle/>
                    <a:p>
                      <a:r>
                        <a:rPr lang="zh-TW" altLang="en-US" sz="2400" dirty="0" smtClean="0"/>
                        <a:t>中階動作</a:t>
                      </a:r>
                      <a:endParaRPr lang="en-US" altLang="zh-TW" sz="2400" dirty="0" smtClean="0"/>
                    </a:p>
                    <a:p>
                      <a:r>
                        <a:rPr lang="en-US" altLang="zh-TW" sz="2400" dirty="0" smtClean="0"/>
                        <a:t>(</a:t>
                      </a:r>
                      <a:r>
                        <a:rPr lang="en-US" altLang="zh-TW" sz="2400" dirty="0" err="1" smtClean="0"/>
                        <a:t>RoboCoach</a:t>
                      </a:r>
                      <a:r>
                        <a:rPr lang="en-US" altLang="zh-TW" sz="2400" dirty="0" smtClean="0"/>
                        <a:t> </a:t>
                      </a:r>
                      <a:r>
                        <a:rPr lang="zh-TW" altLang="en-US" sz="2400" dirty="0" smtClean="0"/>
                        <a:t>動作</a:t>
                      </a:r>
                      <a:r>
                        <a:rPr lang="en-US" altLang="zh-TW" sz="2400" dirty="0" smtClean="0"/>
                        <a:t>)</a:t>
                      </a:r>
                      <a:endParaRPr lang="zh-HK" altLang="en-US" sz="2400" dirty="0"/>
                    </a:p>
                  </a:txBody>
                  <a:tcPr/>
                </a:tc>
                <a:tc>
                  <a:txBody>
                    <a:bodyPr/>
                    <a:lstStyle/>
                    <a:p>
                      <a:r>
                        <a:rPr lang="zh-TW" altLang="en-US" sz="2400" dirty="0" smtClean="0"/>
                        <a:t>高階動作</a:t>
                      </a:r>
                      <a:endParaRPr lang="zh-HK" altLang="en-US" sz="2400" dirty="0"/>
                    </a:p>
                  </a:txBody>
                  <a:tcPr/>
                </a:tc>
                <a:extLst>
                  <a:ext uri="{0D108BD9-81ED-4DB2-BD59-A6C34878D82A}">
                    <a16:rowId xmlns:a16="http://schemas.microsoft.com/office/drawing/2014/main" val="3527046895"/>
                  </a:ext>
                </a:extLst>
              </a:tr>
              <a:tr h="370840">
                <a:tc>
                  <a:txBody>
                    <a:bodyPr/>
                    <a:lstStyle/>
                    <a:p>
                      <a:r>
                        <a:rPr lang="zh-TW" altLang="en-US" sz="2400" b="1" dirty="0" smtClean="0"/>
                        <a:t>膝部觸地</a:t>
                      </a:r>
                      <a:endParaRPr lang="zh-HK" altLang="en-US" sz="2400" b="1" dirty="0"/>
                    </a:p>
                  </a:txBody>
                  <a:tcPr/>
                </a:tc>
                <a:tc>
                  <a:txBody>
                    <a:bodyPr/>
                    <a:lstStyle/>
                    <a:p>
                      <a:r>
                        <a:rPr lang="zh-TW" altLang="en-US" sz="2400" b="1" dirty="0" smtClean="0"/>
                        <a:t>直腿</a:t>
                      </a:r>
                      <a:endParaRPr lang="zh-HK" altLang="en-US" sz="2400" b="1" dirty="0"/>
                    </a:p>
                  </a:txBody>
                  <a:tcPr/>
                </a:tc>
                <a:tc>
                  <a:txBody>
                    <a:bodyPr/>
                    <a:lstStyle/>
                    <a:p>
                      <a:r>
                        <a:rPr lang="zh-TW" altLang="en-US" sz="2400" b="1" dirty="0" smtClean="0"/>
                        <a:t>平板</a:t>
                      </a:r>
                      <a:r>
                        <a:rPr lang="en-US" altLang="zh-TW" sz="2400" b="1" dirty="0" smtClean="0"/>
                        <a:t>+</a:t>
                      </a:r>
                      <a:r>
                        <a:rPr lang="zh-TW" altLang="en-US" sz="2400" b="1" dirty="0" smtClean="0"/>
                        <a:t>直手撐起</a:t>
                      </a:r>
                      <a:endParaRPr lang="zh-HK" altLang="en-US" sz="2400" b="1" dirty="0"/>
                    </a:p>
                  </a:txBody>
                  <a:tcPr/>
                </a:tc>
                <a:extLst>
                  <a:ext uri="{0D108BD9-81ED-4DB2-BD59-A6C34878D82A}">
                    <a16:rowId xmlns:a16="http://schemas.microsoft.com/office/drawing/2014/main" val="717736969"/>
                  </a:ext>
                </a:extLst>
              </a:tr>
            </a:tbl>
          </a:graphicData>
        </a:graphic>
      </p:graphicFrame>
      <p:pic>
        <p:nvPicPr>
          <p:cNvPr id="8" name="Picture 7"/>
          <p:cNvPicPr>
            <a:picLocks noChangeAspect="1"/>
          </p:cNvPicPr>
          <p:nvPr/>
        </p:nvPicPr>
        <p:blipFill>
          <a:blip r:embed="rId3"/>
          <a:stretch>
            <a:fillRect/>
          </a:stretch>
        </p:blipFill>
        <p:spPr>
          <a:xfrm>
            <a:off x="9320080" y="2931884"/>
            <a:ext cx="2175893" cy="2175893"/>
          </a:xfrm>
          <a:prstGeom prst="rect">
            <a:avLst/>
          </a:prstGeom>
        </p:spPr>
      </p:pic>
    </p:spTree>
    <p:extLst>
      <p:ext uri="{BB962C8B-B14F-4D97-AF65-F5344CB8AC3E}">
        <p14:creationId xmlns:p14="http://schemas.microsoft.com/office/powerpoint/2010/main" val="382379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訓練動作介紹</a:t>
            </a:r>
            <a:endParaRPr lang="zh-HK" altLang="en-US" dirty="0"/>
          </a:p>
        </p:txBody>
      </p:sp>
      <p:sp>
        <p:nvSpPr>
          <p:cNvPr id="3" name="Content Placeholder 2"/>
          <p:cNvSpPr>
            <a:spLocks noGrp="1"/>
          </p:cNvSpPr>
          <p:nvPr>
            <p:ph idx="1"/>
          </p:nvPr>
        </p:nvSpPr>
        <p:spPr/>
        <p:txBody>
          <a:bodyPr>
            <a:normAutofit/>
          </a:bodyPr>
          <a:lstStyle/>
          <a:p>
            <a:r>
              <a:rPr lang="zh-TW" altLang="zh-HK" b="1" dirty="0" smtClean="0"/>
              <a:t>仰臥起坐</a:t>
            </a:r>
            <a:r>
              <a:rPr lang="en-US" altLang="zh-HK" b="1" dirty="0" smtClean="0"/>
              <a:t> Sit-up</a:t>
            </a:r>
          </a:p>
          <a:p>
            <a:r>
              <a:rPr lang="zh-TW" altLang="en-US" b="1" dirty="0" smtClean="0"/>
              <a:t>訓練部位</a:t>
            </a:r>
            <a:r>
              <a:rPr lang="en-US" altLang="zh-TW" b="1" dirty="0" smtClean="0"/>
              <a:t>﹕</a:t>
            </a:r>
            <a:r>
              <a:rPr lang="zh-TW" altLang="en-US" b="1" dirty="0" smtClean="0"/>
              <a:t>腹部</a:t>
            </a:r>
            <a:endParaRPr lang="zh-TW" altLang="zh-HK" b="1" dirty="0"/>
          </a:p>
          <a:p>
            <a:r>
              <a:rPr lang="zh-TW" altLang="en-US" b="1" dirty="0" smtClean="0"/>
              <a:t>影片連結</a:t>
            </a:r>
            <a:r>
              <a:rPr lang="en-US" altLang="zh-TW" b="1" dirty="0" smtClean="0"/>
              <a:t>﹕</a:t>
            </a:r>
            <a:r>
              <a:rPr lang="en-US" altLang="zh-HK" u="sng" dirty="0"/>
              <a:t>https://</a:t>
            </a:r>
            <a:r>
              <a:rPr lang="en-US" altLang="zh-HK" u="sng" dirty="0" smtClean="0"/>
              <a:t>qr.page/g/4tYWSprAgFw</a:t>
            </a:r>
          </a:p>
          <a:p>
            <a:r>
              <a:rPr lang="zh-TW" altLang="en-US" b="1" dirty="0" smtClean="0">
                <a:solidFill>
                  <a:srgbClr val="FF0000"/>
                </a:solidFill>
              </a:rPr>
              <a:t>動作注意事項</a:t>
            </a:r>
            <a:r>
              <a:rPr lang="en-US" altLang="zh-TW" b="1" dirty="0" smtClean="0">
                <a:solidFill>
                  <a:srgbClr val="FF0000"/>
                </a:solidFill>
              </a:rPr>
              <a:t>﹕</a:t>
            </a:r>
            <a:endParaRPr lang="en-US" altLang="zh-TW" b="1" dirty="0" smtClean="0"/>
          </a:p>
          <a:p>
            <a:r>
              <a:rPr lang="zh-TW" altLang="en-US" dirty="0" smtClean="0"/>
              <a:t>手伸直碰膝 </a:t>
            </a:r>
            <a:r>
              <a:rPr lang="en-US" altLang="zh-TW" dirty="0" smtClean="0"/>
              <a:t>/ </a:t>
            </a:r>
            <a:r>
              <a:rPr lang="zh-TW" altLang="en-US" dirty="0" smtClean="0"/>
              <a:t>交义貼於胸前。</a:t>
            </a:r>
            <a:endParaRPr lang="en-US" altLang="zh-TW" dirty="0" smtClean="0"/>
          </a:p>
          <a:p>
            <a:r>
              <a:rPr lang="zh-TW" altLang="en-US" dirty="0" smtClean="0"/>
              <a:t>腳部平放在地上</a:t>
            </a:r>
            <a:r>
              <a:rPr lang="en-US" altLang="zh-TW" dirty="0" smtClean="0"/>
              <a:t>/</a:t>
            </a:r>
            <a:r>
              <a:rPr lang="zh-TW" altLang="en-US" dirty="0" smtClean="0"/>
              <a:t>椅上。</a:t>
            </a:r>
            <a:endParaRPr lang="en-US" altLang="zh-TW" dirty="0" smtClean="0"/>
          </a:p>
          <a:p>
            <a:r>
              <a:rPr lang="zh-TW" altLang="en-US" dirty="0" smtClean="0"/>
              <a:t>腹肌把身體向上拉起時呼氣。</a:t>
            </a:r>
            <a:endParaRPr lang="en-US" altLang="zh-TW" dirty="0" smtClean="0"/>
          </a:p>
          <a:p>
            <a:endParaRPr lang="zh-HK" altLang="en-US" dirty="0"/>
          </a:p>
        </p:txBody>
      </p:sp>
      <p:pic>
        <p:nvPicPr>
          <p:cNvPr id="4" name="Picture 3"/>
          <p:cNvPicPr>
            <a:picLocks noChangeAspect="1"/>
          </p:cNvPicPr>
          <p:nvPr/>
        </p:nvPicPr>
        <p:blipFill>
          <a:blip r:embed="rId2"/>
          <a:stretch>
            <a:fillRect/>
          </a:stretch>
        </p:blipFill>
        <p:spPr>
          <a:xfrm>
            <a:off x="7209322" y="364659"/>
            <a:ext cx="4714822" cy="244187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44618900"/>
              </p:ext>
            </p:extLst>
          </p:nvPr>
        </p:nvGraphicFramePr>
        <p:xfrm>
          <a:off x="1126259" y="5415280"/>
          <a:ext cx="10797885" cy="1280160"/>
        </p:xfrm>
        <a:graphic>
          <a:graphicData uri="http://schemas.openxmlformats.org/drawingml/2006/table">
            <a:tbl>
              <a:tblPr firstRow="1" bandRow="1">
                <a:tableStyleId>{5C22544A-7EE6-4342-B048-85BDC9FD1C3A}</a:tableStyleId>
              </a:tblPr>
              <a:tblGrid>
                <a:gridCol w="3599295">
                  <a:extLst>
                    <a:ext uri="{9D8B030D-6E8A-4147-A177-3AD203B41FA5}">
                      <a16:colId xmlns:a16="http://schemas.microsoft.com/office/drawing/2014/main" val="3567975823"/>
                    </a:ext>
                  </a:extLst>
                </a:gridCol>
                <a:gridCol w="3599295">
                  <a:extLst>
                    <a:ext uri="{9D8B030D-6E8A-4147-A177-3AD203B41FA5}">
                      <a16:colId xmlns:a16="http://schemas.microsoft.com/office/drawing/2014/main" val="3167554489"/>
                    </a:ext>
                  </a:extLst>
                </a:gridCol>
                <a:gridCol w="3599295">
                  <a:extLst>
                    <a:ext uri="{9D8B030D-6E8A-4147-A177-3AD203B41FA5}">
                      <a16:colId xmlns:a16="http://schemas.microsoft.com/office/drawing/2014/main" val="2355872580"/>
                    </a:ext>
                  </a:extLst>
                </a:gridCol>
              </a:tblGrid>
              <a:tr h="370840">
                <a:tc>
                  <a:txBody>
                    <a:bodyPr/>
                    <a:lstStyle/>
                    <a:p>
                      <a:r>
                        <a:rPr lang="zh-TW" altLang="en-US" sz="2400" b="1" dirty="0" smtClean="0"/>
                        <a:t>初</a:t>
                      </a:r>
                      <a:r>
                        <a:rPr lang="zh-TW" altLang="en-US" sz="2400" dirty="0" smtClean="0"/>
                        <a:t>階</a:t>
                      </a:r>
                      <a:r>
                        <a:rPr lang="zh-TW" altLang="en-US" sz="2400" b="1" dirty="0" smtClean="0"/>
                        <a:t>動作</a:t>
                      </a:r>
                      <a:endParaRPr lang="zh-HK" altLang="en-US" sz="2400" b="1" dirty="0"/>
                    </a:p>
                  </a:txBody>
                  <a:tcPr/>
                </a:tc>
                <a:tc>
                  <a:txBody>
                    <a:bodyPr/>
                    <a:lstStyle/>
                    <a:p>
                      <a:r>
                        <a:rPr lang="zh-TW" altLang="en-US" sz="2400" b="1" dirty="0" smtClean="0"/>
                        <a:t>中</a:t>
                      </a:r>
                      <a:r>
                        <a:rPr lang="zh-TW" altLang="en-US" sz="2400" dirty="0" smtClean="0"/>
                        <a:t>階</a:t>
                      </a:r>
                      <a:r>
                        <a:rPr lang="zh-TW" altLang="en-US" sz="2400" b="1" dirty="0" smtClean="0"/>
                        <a:t>動作</a:t>
                      </a:r>
                      <a:endParaRPr lang="en-US" altLang="zh-TW" sz="2400" b="1" dirty="0" smtClean="0"/>
                    </a:p>
                    <a:p>
                      <a:r>
                        <a:rPr lang="en-US" altLang="zh-TW" sz="2400" b="1" dirty="0" smtClean="0"/>
                        <a:t>(</a:t>
                      </a:r>
                      <a:r>
                        <a:rPr lang="en-US" altLang="zh-TW" sz="2400" b="1" dirty="0" err="1" smtClean="0"/>
                        <a:t>RoboCoach</a:t>
                      </a:r>
                      <a:r>
                        <a:rPr lang="en-US" altLang="zh-TW" sz="2400" b="1" dirty="0" smtClean="0"/>
                        <a:t> </a:t>
                      </a:r>
                      <a:r>
                        <a:rPr lang="zh-TW" altLang="en-US" sz="2400" b="1" dirty="0" smtClean="0"/>
                        <a:t>動作</a:t>
                      </a:r>
                      <a:r>
                        <a:rPr lang="en-US" altLang="zh-TW" sz="2400" b="1" dirty="0" smtClean="0"/>
                        <a:t>)</a:t>
                      </a:r>
                      <a:endParaRPr lang="zh-HK" altLang="en-US" sz="2400" b="1" dirty="0"/>
                    </a:p>
                  </a:txBody>
                  <a:tcPr/>
                </a:tc>
                <a:tc>
                  <a:txBody>
                    <a:bodyPr/>
                    <a:lstStyle/>
                    <a:p>
                      <a:r>
                        <a:rPr lang="zh-TW" altLang="en-US" sz="2400" b="1" dirty="0" smtClean="0"/>
                        <a:t>高</a:t>
                      </a:r>
                      <a:r>
                        <a:rPr lang="zh-TW" altLang="en-US" sz="2400" dirty="0" smtClean="0"/>
                        <a:t>階</a:t>
                      </a:r>
                      <a:r>
                        <a:rPr lang="zh-TW" altLang="en-US" sz="2400" b="1" dirty="0" smtClean="0"/>
                        <a:t>動作</a:t>
                      </a:r>
                      <a:endParaRPr lang="zh-HK" altLang="en-US" sz="2400" b="1" dirty="0"/>
                    </a:p>
                  </a:txBody>
                  <a:tcPr/>
                </a:tc>
                <a:extLst>
                  <a:ext uri="{0D108BD9-81ED-4DB2-BD59-A6C34878D82A}">
                    <a16:rowId xmlns:a16="http://schemas.microsoft.com/office/drawing/2014/main" val="3527046895"/>
                  </a:ext>
                </a:extLst>
              </a:tr>
              <a:tr h="370840">
                <a:tc>
                  <a:txBody>
                    <a:bodyPr/>
                    <a:lstStyle/>
                    <a:p>
                      <a:r>
                        <a:rPr lang="zh-TW" altLang="en-US" sz="2400" b="1" dirty="0" smtClean="0"/>
                        <a:t>捲腹至直手碰膝</a:t>
                      </a:r>
                      <a:endParaRPr lang="zh-HK" altLang="en-US" sz="2400" b="1" dirty="0"/>
                    </a:p>
                  </a:txBody>
                  <a:tcPr/>
                </a:tc>
                <a:tc>
                  <a:txBody>
                    <a:bodyPr/>
                    <a:lstStyle/>
                    <a:p>
                      <a:r>
                        <a:rPr lang="zh-TW" altLang="en-US" sz="2400" b="1" dirty="0" smtClean="0"/>
                        <a:t>捲腹至手背碰膝</a:t>
                      </a:r>
                      <a:endParaRPr lang="zh-HK" altLang="en-US" sz="2400" b="1" dirty="0"/>
                    </a:p>
                  </a:txBody>
                  <a:tcPr/>
                </a:tc>
                <a:tc>
                  <a:txBody>
                    <a:bodyPr/>
                    <a:lstStyle/>
                    <a:p>
                      <a:r>
                        <a:rPr lang="zh-TW" altLang="en-US" sz="2400" b="1" dirty="0" smtClean="0"/>
                        <a:t>放高腿並捲腹至手背碰膝</a:t>
                      </a:r>
                    </a:p>
                  </a:txBody>
                  <a:tcPr/>
                </a:tc>
                <a:extLst>
                  <a:ext uri="{0D108BD9-81ED-4DB2-BD59-A6C34878D82A}">
                    <a16:rowId xmlns:a16="http://schemas.microsoft.com/office/drawing/2014/main" val="717736969"/>
                  </a:ext>
                </a:extLst>
              </a:tr>
            </a:tbl>
          </a:graphicData>
        </a:graphic>
      </p:graphicFrame>
      <p:pic>
        <p:nvPicPr>
          <p:cNvPr id="7" name="Picture 6"/>
          <p:cNvPicPr>
            <a:picLocks noChangeAspect="1"/>
          </p:cNvPicPr>
          <p:nvPr/>
        </p:nvPicPr>
        <p:blipFill>
          <a:blip r:embed="rId3"/>
          <a:stretch>
            <a:fillRect/>
          </a:stretch>
        </p:blipFill>
        <p:spPr>
          <a:xfrm>
            <a:off x="9943723" y="3421313"/>
            <a:ext cx="1589371" cy="1589371"/>
          </a:xfrm>
          <a:prstGeom prst="rect">
            <a:avLst/>
          </a:prstGeom>
        </p:spPr>
      </p:pic>
    </p:spTree>
    <p:extLst>
      <p:ext uri="{BB962C8B-B14F-4D97-AF65-F5344CB8AC3E}">
        <p14:creationId xmlns:p14="http://schemas.microsoft.com/office/powerpoint/2010/main" val="4125264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1054</Words>
  <Application>Microsoft Office PowerPoint</Application>
  <PresentationFormat>Widescreen</PresentationFormat>
  <Paragraphs>125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微軟正黑體</vt:lpstr>
      <vt:lpstr>新細明體</vt:lpstr>
      <vt:lpstr>Arial</vt:lpstr>
      <vt:lpstr>Calibri</vt:lpstr>
      <vt:lpstr>Calibri Light</vt:lpstr>
      <vt:lpstr>Office Theme</vt:lpstr>
      <vt:lpstr>體能活動介紹</vt:lpstr>
      <vt:lpstr>前言</vt:lpstr>
      <vt:lpstr>簡介</vt:lpstr>
      <vt:lpstr>影片使用方法</vt:lpstr>
      <vt:lpstr>安全注意事項</vt:lpstr>
      <vt:lpstr>建議訓練模式</vt:lpstr>
      <vt:lpstr>訓練動作介紹</vt:lpstr>
      <vt:lpstr>訓練動作介紹</vt:lpstr>
      <vt:lpstr>訓練動作介紹</vt:lpstr>
      <vt:lpstr>訓練動作介紹</vt:lpstr>
      <vt:lpstr>訓練動作介紹</vt:lpstr>
      <vt:lpstr>PowerPoint Presentation</vt:lpstr>
      <vt:lpstr>PowerPoint Presentation</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YEUNG, Tat-man</dc:creator>
  <cp:lastModifiedBy>CHAU, Chi-kong</cp:lastModifiedBy>
  <cp:revision>45</cp:revision>
  <dcterms:created xsi:type="dcterms:W3CDTF">2022-03-08T03:38:59Z</dcterms:created>
  <dcterms:modified xsi:type="dcterms:W3CDTF">2022-03-17T01:38:49Z</dcterms:modified>
</cp:coreProperties>
</file>